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300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0" d="100"/>
          <a:sy n="60" d="100"/>
        </p:scale>
        <p:origin x="16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80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0063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8.xml"/><Relationship Id="rId3" Type="http://schemas.openxmlformats.org/officeDocument/2006/relationships/image" Target="../media/image4.png"/><Relationship Id="rId7" Type="http://schemas.openxmlformats.org/officeDocument/2006/relationships/slide" Target="../slides/slide7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d521041e46103c3b205eaf#tid=68da2f9666391f0009f9652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4464" y="4142232"/>
            <a:ext cx="3419856" cy="8961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84464" y="4142232"/>
            <a:ext cx="3419856" cy="8961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必修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896112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2953512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5257800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504688" y="89611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504688" y="295351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5257800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7b96b0b96&amp;color=RGB(0,96,96)">
            <a:hlinkClick r:id="rId6" action="ppaction://hlinksldjump"/>
          </p:cNvPr>
          <p:cNvSpPr/>
          <p:nvPr/>
        </p:nvSpPr>
        <p:spPr>
          <a:xfrm>
            <a:off x="6803136" y="969264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sz="2400" dirty="0"/>
          </a:p>
        </p:txBody>
      </p:sp>
      <p:sp>
        <p:nvSpPr>
          <p:cNvPr id="11" name="MasterShapeName?linknodeid=d91852848&amp;color=RGB(0,96,96)">
            <a:hlinkClick r:id="rId7" action="ppaction://hlinksldjump"/>
          </p:cNvPr>
          <p:cNvSpPr/>
          <p:nvPr/>
        </p:nvSpPr>
        <p:spPr>
          <a:xfrm>
            <a:off x="6803136" y="3026664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题型诀</a:t>
            </a:r>
            <a:endParaRPr lang="en-US" sz="2400" dirty="0"/>
          </a:p>
        </p:txBody>
      </p:sp>
      <p:sp>
        <p:nvSpPr>
          <p:cNvPr id="12" name="MasterShapeName?linknodeid=93c289b86&amp;color=RGB(0,96,96)">
            <a:hlinkClick r:id="rId8" action="ppaction://hlinksldjump"/>
          </p:cNvPr>
          <p:cNvSpPr/>
          <p:nvPr/>
        </p:nvSpPr>
        <p:spPr>
          <a:xfrm>
            <a:off x="6803136" y="5413248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巩固练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Relationship Id="rId9" Type="http://schemas.openxmlformats.org/officeDocument/2006/relationships/image" Target="../media/image10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slide" Target="slide2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5.xml"/><Relationship Id="rId5" Type="http://schemas.openxmlformats.org/officeDocument/2006/relationships/slide" Target="slide10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d3cf5327?vcp=1&amp;pid=d91852848&amp;color=97,97,244&amp;vtp=1&amp;bt=1&amp;bbb=1"/>
          <p:cNvSpPr/>
          <p:nvPr/>
        </p:nvSpPr>
        <p:spPr>
          <a:xfrm>
            <a:off x="502920" y="792000"/>
            <a:ext cx="10570464" cy="39814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利用正弦函数的性质求值域（或最值）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BD.11_1#629d497a8?vaa=1&amp;vcp=1&amp;vop=1&amp;pid=1d3cf5327&amp;color=0,55,96&amp;vtp=1&amp;bbb=1"/>
              <p:cNvSpPr/>
              <p:nvPr/>
            </p:nvSpPr>
            <p:spPr>
              <a:xfrm>
                <a:off x="502920" y="1187604"/>
                <a:ext cx="10570464" cy="5379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的值域为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B_6_BD.11_1#629d497a8?vaa=1&amp;vcp=1&amp;vop=1&amp;pid=1d3cf532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87604"/>
                <a:ext cx="10570464" cy="537909"/>
              </a:xfrm>
              <a:prstGeom prst="rect">
                <a:avLst/>
              </a:prstGeom>
              <a:blipFill>
                <a:blip r:embed="rId3"/>
                <a:stretch>
                  <a:fillRect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13_1#629d497a8.blank?vaa=1&amp;vcp=1&amp;vop=1&amp;pid=1d3cf5327&amp;color=0,55,96&amp;vpa=3&amp;vtp=1&amp;bbb=1&amp;rh=33.96504"/>
              <p:cNvSpPr/>
              <p:nvPr/>
            </p:nvSpPr>
            <p:spPr>
              <a:xfrm>
                <a:off x="3830765" y="1173316"/>
                <a:ext cx="694309" cy="43135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13_1#629d497a8.blank?vaa=1&amp;vcp=1&amp;vop=1&amp;pid=1d3cf5327&amp;color=0,55,96&amp;vpa=3&amp;vtp=1&amp;bbb=1&amp;rh=33.96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0765" y="1173316"/>
                <a:ext cx="694309" cy="431356"/>
              </a:xfrm>
              <a:prstGeom prst="rect">
                <a:avLst/>
              </a:prstGeom>
              <a:blipFill>
                <a:blip r:embed="rId4"/>
                <a:stretch>
                  <a:fillRect l="-8772" r="-7895" b="-14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12_1#629d497a8?vaa=1&amp;vcp=1&amp;vop=1&amp;pid=1d3cf5327&amp;color=0,55,96&amp;vtp=1&amp;bbb=1&amp;hb=1"/>
              <p:cNvSpPr/>
              <p:nvPr/>
            </p:nvSpPr>
            <p:spPr>
              <a:xfrm>
                <a:off x="502920" y="1731926"/>
                <a:ext cx="10570464" cy="32416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方法一（分离常数）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−1≤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+2≤3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的值域是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（反解）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，整理得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，显然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ts val="80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方程不成立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−1≤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3−2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3−2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也就</a:t>
                </a:r>
              </a:p>
              <a:p>
                <a:pPr latinLnBrk="1">
                  <a:lnSpc>
                    <a:spcPts val="7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2−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≥0,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4−3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，所以函数的值域为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B_6_AS.12_1#629d497a8?vaa=1&amp;vcp=1&amp;vop=1&amp;pid=1d3cf5327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31926"/>
                <a:ext cx="10570464" cy="3241612"/>
              </a:xfrm>
              <a:prstGeom prst="rect">
                <a:avLst/>
              </a:prstGeom>
              <a:blipFill>
                <a:blip r:embed="rId5"/>
                <a:stretch>
                  <a:fillRect l="-1384" t="-188" r="-2018" b="-1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P_6_BD#5d835b46b?vcp=1&amp;pid=1d3cf5327&amp;color=0,55,96&amp;vtp=1&amp;bbb=1&amp;hb=1"/>
              <p:cNvSpPr/>
              <p:nvPr/>
            </p:nvSpPr>
            <p:spPr>
              <a:xfrm>
                <a:off x="502920" y="5554626"/>
                <a:ext cx="10570464" cy="76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利用正弦函数的有界性求与正弦函数有关的最值时，主要利用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的有界性及复合函数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的有关性质进行求解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P_6_BD#5d835b46b?vcp=1&amp;pid=1d3cf5327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5554626"/>
                <a:ext cx="10570464" cy="760540"/>
              </a:xfrm>
              <a:prstGeom prst="rect">
                <a:avLst/>
              </a:prstGeom>
              <a:blipFill>
                <a:blip r:embed="rId6"/>
                <a:stretch>
                  <a:fillRect l="-1384" r="-1096" b="-184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5_1#2c8fa9151?vaa=1&amp;vcp=1&amp;vop=1&amp;pid=1d3cf5327&amp;color=0,55,96&amp;vtp=1&amp;bt=1&amp;bbb=1"/>
              <p:cNvSpPr/>
              <p:nvPr/>
            </p:nvSpPr>
            <p:spPr>
              <a:xfrm>
                <a:off x="502920" y="2626314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−|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的值域是(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5_1#2c8fa9151?vaa=1&amp;vcp=1&amp;vop=1&amp;pid=1d3cf532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26314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7_1#2c8fa9151.bracket?vaa=1&amp;vcp=1&amp;vop=1&amp;pid=1d3cf5327&amp;color=0,55,96&amp;vpa=4&amp;vtp=1"/>
          <p:cNvSpPr/>
          <p:nvPr/>
        </p:nvSpPr>
        <p:spPr>
          <a:xfrm>
            <a:off x="4244975" y="270810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5_2#2c8fa9151.choices?vaa=1&amp;vcp=1&amp;vop=1&amp;pid=1d3cf5327&amp;color=0,55,96&amp;vtp=1&amp;bbb=1"/>
              <p:cNvSpPr/>
              <p:nvPr/>
            </p:nvSpPr>
            <p:spPr>
              <a:xfrm>
                <a:off x="502920" y="3038874"/>
                <a:ext cx="10570464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506091" algn="l"/>
                    <a:tab pos="5316982" algn="l"/>
                    <a:tab pos="79500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{0}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[−2,2]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[0,2]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[−2,0]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5_2#2c8fa9151.choices?vaa=1&amp;vcp=1&amp;vop=1&amp;pid=1d3cf532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38874"/>
                <a:ext cx="10570464" cy="355600"/>
              </a:xfrm>
              <a:prstGeom prst="rect">
                <a:avLst/>
              </a:prstGeom>
              <a:blipFill>
                <a:blip r:embed="rId4"/>
                <a:stretch>
                  <a:fillRect l="-1384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6_1#2c8fa9151?vaa=1&amp;vcp=1&amp;vop=1&amp;pid=1d3cf5327&amp;color=0,55,96&amp;vtp=1&amp;bbb=1&amp;hb=1"/>
              <p:cNvSpPr/>
              <p:nvPr/>
            </p:nvSpPr>
            <p:spPr>
              <a:xfrm>
                <a:off x="502920" y="3399491"/>
                <a:ext cx="10570464" cy="1027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−∣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∣=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0,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&lt;0.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−1≤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−2≤2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.综上，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−2≤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，所以函数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−|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的值域是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[−2,0]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6_1#2c8fa9151?vaa=1&amp;vcp=1&amp;vop=1&amp;pid=1d3cf5327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99491"/>
                <a:ext cx="10570464" cy="1027240"/>
              </a:xfrm>
              <a:prstGeom prst="rect">
                <a:avLst/>
              </a:prstGeom>
              <a:blipFill>
                <a:blip r:embed="rId5"/>
                <a:stretch>
                  <a:fillRect l="-1384" b="-136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9_1#635059182?vaa=1&amp;vcp=1&amp;vop=1&amp;pid=1d3cf5327&amp;color=0,55,96&amp;vtp=1&amp;bt=1&amp;bbb=1"/>
              <p:cNvSpPr/>
              <p:nvPr/>
            </p:nvSpPr>
            <p:spPr>
              <a:xfrm>
                <a:off x="502920" y="2960928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9_1#635059182?vaa=1&amp;vcp=1&amp;vop=1&amp;pid=1d3cf532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60928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1_1#635059182.bracket?vaa=1&amp;vcp=1&amp;vop=1&amp;pid=1d3cf5327&amp;color=0,55,96&amp;vpa=5&amp;vtp=1"/>
          <p:cNvSpPr/>
          <p:nvPr/>
        </p:nvSpPr>
        <p:spPr>
          <a:xfrm>
            <a:off x="4603306" y="3042716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4" name="QC_6_BD.19_2#635059182.choices?vaa=1&amp;vcp=1&amp;vop=1&amp;pid=1d3cf5327&amp;color=0,55,96&amp;vtp=1&amp;bbb=1"/>
          <p:cNvSpPr/>
          <p:nvPr/>
        </p:nvSpPr>
        <p:spPr>
          <a:xfrm>
            <a:off x="502920" y="3331514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9291" algn="l"/>
                <a:tab pos="5393182" algn="l"/>
                <a:tab pos="80770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0_1#635059182?vaa=1&amp;vcp=1&amp;vop=1&amp;pid=1d3cf5327&amp;color=0,55,96&amp;vtp=1&amp;bbb=1"/>
              <p:cNvSpPr/>
              <p:nvPr/>
            </p:nvSpPr>
            <p:spPr>
              <a:xfrm>
                <a:off x="502920" y="3737977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∈[−1,1]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(−2)×(−1)+1=3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20_1#635059182?vaa=1&amp;vcp=1&amp;vop=1&amp;pid=1d3cf532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37977"/>
                <a:ext cx="10570464" cy="363665"/>
              </a:xfrm>
              <a:prstGeom prst="rect">
                <a:avLst/>
              </a:prstGeom>
              <a:blipFill>
                <a:blip r:embed="rId4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23_1#485c29503?vcp=1&amp;vop=1&amp;pid=1d3cf5327&amp;color=0,55,96&amp;vtp=1&amp;bt=1&amp;bbb=1"/>
              <p:cNvSpPr/>
              <p:nvPr/>
            </p:nvSpPr>
            <p:spPr>
              <a:xfrm>
                <a:off x="502920" y="1591011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23_1#485c29503?vcp=1&amp;vop=1&amp;pid=1d3cf532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91011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24_1#485c29503?vcp=1&amp;vop=1&amp;pid=1d3cf5327&amp;color=0,55,96&amp;vtp=1&amp;bbb=1"/>
              <p:cNvSpPr/>
              <p:nvPr/>
            </p:nvSpPr>
            <p:spPr>
              <a:xfrm>
                <a:off x="502920" y="1959565"/>
                <a:ext cx="10570464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∈[−1,1]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取得最小值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取得最大值3.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24_1#485c29503?vcp=1&amp;vop=1&amp;pid=1d3cf532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59565"/>
                <a:ext cx="10570464" cy="1676400"/>
              </a:xfrm>
              <a:prstGeom prst="rect">
                <a:avLst/>
              </a:prstGeom>
              <a:blipFill>
                <a:blip r:embed="rId4"/>
                <a:stretch>
                  <a:fillRect l="-1384" b="-5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P_6_BD#5cb7e3654?vcp=1&amp;pid=1d3cf5327&amp;color=0,55,96&amp;vtp=1&amp;bbb=1&amp;hb=1"/>
              <p:cNvSpPr/>
              <p:nvPr/>
            </p:nvSpPr>
            <p:spPr>
              <a:xfrm>
                <a:off x="502920" y="3646505"/>
                <a:ext cx="10570464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求三角函数与其他函数的复合函数的值域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，可以利用换元法转化成其他函数的问题来解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决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.若一个函数中既有正弦又有余弦，一般利用同角三角函数的基本关系将它们化为同名三角函数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其换元为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，变成自变量为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的函数来处理，但一定要注意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，它是由原三角函数的取值范围所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决定的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P_6_BD#5cb7e3654?vcp=1&amp;pid=1d3cf5327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46505"/>
                <a:ext cx="10570464" cy="1611440"/>
              </a:xfrm>
              <a:prstGeom prst="rect">
                <a:avLst/>
              </a:prstGeom>
              <a:blipFill>
                <a:blip r:embed="rId5"/>
                <a:stretch>
                  <a:fillRect l="-1384" r="-980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25_1#84bf0697c?vaa=1&amp;vcp=1&amp;vop=1&amp;pid=1d3cf5327&amp;color=0,55,96&amp;vtp=1&amp;bt=1&amp;bbb=1"/>
              <p:cNvSpPr/>
              <p:nvPr/>
            </p:nvSpPr>
            <p:spPr>
              <a:xfrm>
                <a:off x="502920" y="2573673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的最小值是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25_1#84bf0697c?vaa=1&amp;vcp=1&amp;vop=1&amp;pid=1d3cf532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73673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27_1#84bf0697c.blank?vaa=1&amp;vcp=1&amp;vop=1&amp;pid=1d3cf5327&amp;color=0,55,96&amp;vpa=6&amp;vtp=1"/>
          <p:cNvSpPr/>
          <p:nvPr/>
        </p:nvSpPr>
        <p:spPr>
          <a:xfrm>
            <a:off x="4655376" y="2579261"/>
            <a:ext cx="3111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26_1#84bf0697c?vaa=1&amp;vcp=1&amp;vop=1&amp;pid=1d3cf5327&amp;color=0,55,96&amp;vtp=1&amp;bbb=1"/>
              <p:cNvSpPr/>
              <p:nvPr/>
            </p:nvSpPr>
            <p:spPr>
              <a:xfrm>
                <a:off x="502920" y="2944259"/>
                <a:ext cx="10570464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+2=1−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−1≤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，所以根据二次函数的性质可得，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时，函数有最小值为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26_1#84bf0697c?vaa=1&amp;vcp=1&amp;vop=1&amp;pid=1d3cf532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44259"/>
                <a:ext cx="10570464" cy="1257300"/>
              </a:xfrm>
              <a:prstGeom prst="rect">
                <a:avLst/>
              </a:prstGeom>
              <a:blipFill>
                <a:blip r:embed="rId4"/>
                <a:stretch>
                  <a:fillRect l="-1384" b="-6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7362f598?vcp=1&amp;pid=d91852848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题型3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正弦函数性质的应用</a:t>
            </a:r>
            <a:endParaRPr lang="en-US" altLang="zh-CN" sz="2000" dirty="0"/>
          </a:p>
        </p:txBody>
      </p:sp>
      <p:sp>
        <p:nvSpPr>
          <p:cNvPr id="3" name="QO_6_BD.29_1#fa8ac40a3?vcp=1&amp;vop=1&amp;pid=a7362f598&amp;color=0,55,96&amp;vtp=1&amp;bbb=1"/>
          <p:cNvSpPr/>
          <p:nvPr/>
        </p:nvSpPr>
        <p:spPr>
          <a:xfrm>
            <a:off x="502920" y="1230560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例4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比较下列各组数的大小.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30_1#56abd2ac6?vcp=1&amp;vop=1&amp;pid=fa8ac40a3&amp;color=0,55,96&amp;vtp=1&amp;bbb=1"/>
              <p:cNvSpPr/>
              <p:nvPr/>
            </p:nvSpPr>
            <p:spPr>
              <a:xfrm>
                <a:off x="502920" y="1599212"/>
                <a:ext cx="10570464" cy="5008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30_1#56abd2ac6?vcp=1&amp;vop=1&amp;pid=fa8ac40a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99212"/>
                <a:ext cx="10570464" cy="500888"/>
              </a:xfrm>
              <a:prstGeom prst="rect">
                <a:avLst/>
              </a:prstGeom>
              <a:blipFill>
                <a:blip r:embed="rId3"/>
                <a:stretch>
                  <a:fillRect l="-1384" b="-15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31_1#56abd2ac6?vcp=1&amp;vop=1&amp;pid=fa8ac40a3&amp;color=0,55,96&amp;vtp=1&amp;bbb=1"/>
              <p:cNvSpPr/>
              <p:nvPr/>
            </p:nvSpPr>
            <p:spPr>
              <a:xfrm>
                <a:off x="502920" y="2105878"/>
                <a:ext cx="10570464" cy="5008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上是增函数，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31_1#56abd2ac6?vcp=1&amp;vop=1&amp;pid=fa8ac40a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05878"/>
                <a:ext cx="10570464" cy="500888"/>
              </a:xfrm>
              <a:prstGeom prst="rect">
                <a:avLst/>
              </a:prstGeom>
              <a:blipFill>
                <a:blip r:embed="rId4"/>
                <a:stretch>
                  <a:fillRect l="-1384" b="-15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32_1#006d7afc5?vcp=1&amp;vop=1&amp;pid=fa8ac40a3&amp;color=0,55,96&amp;vtp=1&amp;bbb=1"/>
              <p:cNvSpPr/>
              <p:nvPr/>
            </p:nvSpPr>
            <p:spPr>
              <a:xfrm>
                <a:off x="502920" y="2612544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BD.32_1#006d7afc5?vcp=1&amp;vop=1&amp;pid=fa8ac40a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12544"/>
                <a:ext cx="10570464" cy="360680"/>
              </a:xfrm>
              <a:prstGeom prst="rect">
                <a:avLst/>
              </a:prstGeom>
              <a:blipFill>
                <a:blip r:embed="rId5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33_1#006d7afc5?vcp=1&amp;vop=1&amp;pid=fa8ac40a3&amp;color=0,55,96&amp;vtp=1&amp;bbb=1"/>
              <p:cNvSpPr/>
              <p:nvPr/>
            </p:nvSpPr>
            <p:spPr>
              <a:xfrm>
                <a:off x="502920" y="2977034"/>
                <a:ext cx="10570464" cy="897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上是增函数，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33_1#006d7afc5?vcp=1&amp;vop=1&amp;pid=fa8ac40a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77034"/>
                <a:ext cx="10570464" cy="897255"/>
              </a:xfrm>
              <a:prstGeom prst="rect">
                <a:avLst/>
              </a:prstGeom>
              <a:blipFill>
                <a:blip r:embed="rId6"/>
                <a:stretch>
                  <a:fillRect l="-1384" b="-155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P_6_BD#c4861d759?vcp=1&amp;pid=a7362f598&amp;color=0,55,96&amp;vtp=1&amp;bbb=1&amp;hb=1"/>
              <p:cNvSpPr/>
              <p:nvPr/>
            </p:nvSpPr>
            <p:spPr>
              <a:xfrm>
                <a:off x="502920" y="3878416"/>
                <a:ext cx="10570464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利用三角函数的单调性比较三角函数值的大小，其方法是分别利用诱导公式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，将角转化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到三角函数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的同一个单调区间上，进而比较大小.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8" name="P_6_BD#c4861d759?vcp=1&amp;pid=a7362f598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878416"/>
                <a:ext cx="10570464" cy="773240"/>
              </a:xfrm>
              <a:prstGeom prst="rect">
                <a:avLst/>
              </a:prstGeom>
              <a:blipFill>
                <a:blip r:embed="rId7"/>
                <a:stretch>
                  <a:fillRect l="-1384" r="-980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34_1#bf08e0bd3?vaa=1&amp;vcp=1&amp;vop=1&amp;pid=a7362f598&amp;color=0,55,96&amp;vtp=1&amp;bt=1&amp;bbb=1"/>
              <p:cNvSpPr/>
              <p:nvPr/>
            </p:nvSpPr>
            <p:spPr>
              <a:xfrm>
                <a:off x="502920" y="2499473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的大小顺序是(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34_1#bf08e0bd3?vaa=1&amp;vcp=1&amp;vop=1&amp;pid=a7362f598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99473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6_1#bf08e0bd3.bracket?vaa=1&amp;vcp=1&amp;vop=1&amp;pid=a7362f598&amp;color=0,55,96&amp;vpa=7&amp;vtp=1"/>
          <p:cNvSpPr/>
          <p:nvPr/>
        </p:nvSpPr>
        <p:spPr>
          <a:xfrm>
            <a:off x="4787456" y="258126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34_2#bf08e0bd3.choices?vaa=1&amp;vcp=1&amp;vop=1&amp;pid=a7362f598&amp;color=0,55,96&amp;vtp=1&amp;bbb=1"/>
              <p:cNvSpPr/>
              <p:nvPr/>
            </p:nvSpPr>
            <p:spPr>
              <a:xfrm>
                <a:off x="502920" y="2870060"/>
                <a:ext cx="10570464" cy="774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2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34_2#bf08e0bd3.choices?vaa=1&amp;vcp=1&amp;vop=1&amp;pid=a7362f59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70060"/>
                <a:ext cx="10570464" cy="774700"/>
              </a:xfrm>
              <a:prstGeom prst="rect">
                <a:avLst/>
              </a:prstGeom>
              <a:blipFill>
                <a:blip r:embed="rId4"/>
                <a:stretch>
                  <a:fillRect l="-1384" b="-188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5_1#bf08e0bd3?vaa=1&amp;vcp=1&amp;vop=1&amp;pid=a7362f598&amp;color=0,55,96&amp;vtp=1&amp;bbb=1&amp;hb=1"/>
              <p:cNvSpPr/>
              <p:nvPr/>
            </p:nvSpPr>
            <p:spPr>
              <a:xfrm>
                <a:off x="502920" y="3644760"/>
                <a:ext cx="10570464" cy="900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由正弦函数的单调性可知,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上单调递增，又易知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35_1#bf08e0bd3?vaa=1&amp;vcp=1&amp;vop=1&amp;pid=a7362f598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44760"/>
                <a:ext cx="10570464" cy="900240"/>
              </a:xfrm>
              <a:prstGeom prst="rect">
                <a:avLst/>
              </a:prstGeom>
              <a:blipFill>
                <a:blip r:embed="rId5"/>
                <a:stretch>
                  <a:fillRect l="-1384" b="-148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8_1#5abd161be?vaa=1&amp;vcp=1&amp;vop=1&amp;pid=a7362f598&amp;color=0,55,96&amp;vtp=1&amp;bt=1&amp;bbb=1"/>
          <p:cNvSpPr/>
          <p:nvPr/>
        </p:nvSpPr>
        <p:spPr>
          <a:xfrm>
            <a:off x="502920" y="2348184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4-2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（多选）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下列大小关系中正确的是(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p:sp>
        <p:nvSpPr>
          <p:cNvPr id="3" name="QC_6_AN.40_1#5abd161be.bracket?vaa=1&amp;vcp=1&amp;vop=1&amp;pid=a7362f598&amp;color=0,55,96&amp;vpa=8&amp;vtp=1&amp;bbb=1"/>
          <p:cNvSpPr/>
          <p:nvPr/>
        </p:nvSpPr>
        <p:spPr>
          <a:xfrm>
            <a:off x="4539933" y="2429972"/>
            <a:ext cx="523875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38_2#5abd161be.choices?vaa=1&amp;vcp=1&amp;vop=1&amp;pid=a7362f598&amp;color=0,55,96&amp;vtp=1&amp;bbb=1"/>
              <p:cNvSpPr/>
              <p:nvPr/>
            </p:nvSpPr>
            <p:spPr>
              <a:xfrm>
                <a:off x="502920" y="2718771"/>
                <a:ext cx="10570464" cy="774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2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38_2#5abd161be.choices?vaa=1&amp;vcp=1&amp;vop=1&amp;pid=a7362f59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18771"/>
                <a:ext cx="10570464" cy="774700"/>
              </a:xfrm>
              <a:prstGeom prst="rect">
                <a:avLst/>
              </a:prstGeom>
              <a:blipFill>
                <a:blip r:embed="rId3"/>
                <a:stretch>
                  <a:fillRect l="-1384" b="-188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9_1#5abd161be?vaa=1&amp;vcp=1&amp;vop=1&amp;pid=a7362f598&amp;color=0,55,96&amp;vtp=1&amp;bbb=1"/>
              <p:cNvSpPr/>
              <p:nvPr/>
            </p:nvSpPr>
            <p:spPr>
              <a:xfrm>
                <a:off x="502920" y="3493470"/>
                <a:ext cx="10570464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39_1#5abd161be?vaa=1&amp;vcp=1&amp;vop=1&amp;pid=a7362f59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93470"/>
                <a:ext cx="10570464" cy="1192340"/>
              </a:xfrm>
              <a:prstGeom prst="rect">
                <a:avLst/>
              </a:prstGeom>
              <a:blipFill>
                <a:blip r:embed="rId4"/>
                <a:stretch>
                  <a:fillRect l="-1384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42_1#d085cab24?vcp=1&amp;vop=1&amp;pid=a7362f598&amp;color=0,55,96&amp;vtp=1&amp;bt=1&amp;bbb=1"/>
              <p:cNvSpPr/>
              <p:nvPr/>
            </p:nvSpPr>
            <p:spPr>
              <a:xfrm>
                <a:off x="502920" y="2070087"/>
                <a:ext cx="10570464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42_1#d085cab24?vcp=1&amp;vop=1&amp;pid=a7362f598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70087"/>
                <a:ext cx="10570464" cy="525844"/>
              </a:xfrm>
              <a:prstGeom prst="rect">
                <a:avLst/>
              </a:prstGeom>
              <a:blipFill>
                <a:blip r:embed="rId3"/>
                <a:stretch>
                  <a:fillRect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43_1#53f0b40ae?vcp=1&amp;vop=1&amp;pid=d085cab24&amp;color=0,55,96&amp;vtp=1&amp;bbb=1"/>
              <p:cNvSpPr/>
              <p:nvPr/>
            </p:nvSpPr>
            <p:spPr>
              <a:xfrm>
                <a:off x="502920" y="2599233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（1）请指出函数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的定义域、周期性和奇偶性；（不必证明）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43_1#53f0b40ae?vcp=1&amp;vop=1&amp;pid=d085cab2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99233"/>
                <a:ext cx="10570464" cy="363665"/>
              </a:xfrm>
              <a:prstGeom prst="rect">
                <a:avLst/>
              </a:prstGeom>
              <a:blipFill>
                <a:blip r:embed="rId4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44_1#53f0b40ae?vcp=1&amp;vop=1&amp;pid=d085cab24&amp;color=0,55,96&amp;vtp=1&amp;bbb=1"/>
              <p:cNvSpPr/>
              <p:nvPr/>
            </p:nvSpPr>
            <p:spPr>
              <a:xfrm>
                <a:off x="502920" y="2963723"/>
                <a:ext cx="10570464" cy="167767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的周期，即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的周期为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上为奇函数．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44_1#53f0b40ae?vcp=1&amp;vop=1&amp;pid=d085cab2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63723"/>
                <a:ext cx="10570464" cy="1677670"/>
              </a:xfrm>
              <a:prstGeom prst="rect">
                <a:avLst/>
              </a:prstGeom>
              <a:blipFill>
                <a:blip r:embed="rId5"/>
                <a:stretch>
                  <a:fillRect l="-1384" b="-4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45_1#d8e5e93af?vcp=1&amp;vop=1&amp;pid=d085cab24&amp;color=0,55,96&amp;mp=1&amp;vtp=1&amp;bt=1&amp;bbb=1&amp;hb=1"/>
              <p:cNvSpPr/>
              <p:nvPr/>
            </p:nvSpPr>
            <p:spPr>
              <a:xfrm>
                <a:off x="502920" y="1039068"/>
                <a:ext cx="10570464" cy="900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（2）请以正弦函数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的性质为依据，并运用函数的单调性定义证明：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递减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BD.45_1#d8e5e93af?vcp=1&amp;vop=1&amp;pid=d085cab24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039068"/>
                <a:ext cx="10570464" cy="900430"/>
              </a:xfrm>
              <a:prstGeom prst="rect">
                <a:avLst/>
              </a:prstGeom>
              <a:blipFill>
                <a:blip r:embed="rId3"/>
                <a:stretch>
                  <a:fillRect l="-1384" r="-58" b="-155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46_1#d8e5e93af?vcp=1&amp;vop=1&amp;pid=d085cab24&amp;color=0,55,96&amp;vtp=1&amp;bbb=1"/>
              <p:cNvSpPr/>
              <p:nvPr/>
            </p:nvSpPr>
            <p:spPr>
              <a:xfrm>
                <a:off x="502920" y="1948579"/>
                <a:ext cx="10570464" cy="188169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正弦函数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46_1#d8e5e93af?vcp=1&amp;vop=1&amp;pid=d085cab2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48579"/>
                <a:ext cx="10570464" cy="1881696"/>
              </a:xfrm>
              <a:prstGeom prst="rect">
                <a:avLst/>
              </a:prstGeom>
              <a:blipFill>
                <a:blip r:embed="rId4"/>
                <a:stretch>
                  <a:fillRect l="-1384" b="-45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EX.47_1#d085cab24?vcp=1&amp;vop=1&amp;pid=a7362f598&amp;color=0,55,96&amp;vtp=1&amp;bbb=1&amp;hb=1"/>
              <p:cNvSpPr/>
              <p:nvPr/>
            </p:nvSpPr>
            <p:spPr>
              <a:xfrm>
                <a:off x="502920" y="3832307"/>
                <a:ext cx="10570464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（1）由题意利用函数的定义域、奇偶性、周期性的定义，结合正弦函数的性质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结论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．（2）以正弦函数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的单调性为依据，并运用函数的单调性定义，证得结论．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EX.47_1#d085cab24?vcp=1&amp;vop=1&amp;pid=a7362f598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832307"/>
                <a:ext cx="10570464" cy="773240"/>
              </a:xfrm>
              <a:prstGeom prst="rect">
                <a:avLst/>
              </a:prstGeom>
              <a:blipFill>
                <a:blip r:embed="rId5"/>
                <a:stretch>
                  <a:fillRect l="-1384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_6_BD#7a63a5920?vcp=1&amp;pid=a7362f598&amp;color=0,55,96&amp;vtp=1&amp;bbb=1&amp;hb=1"/>
          <p:cNvSpPr/>
          <p:nvPr/>
        </p:nvSpPr>
        <p:spPr>
          <a:xfrm>
            <a:off x="502920" y="4613992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正弦函数的性质的综合问题通常要结合定义域、值域、周期性、奇偶性、单调性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，利用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函数的性质时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，要注意先判断函数的定义域，尤其在判断函数单调性和奇偶性时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，要注意定义域的范围及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定义域是否关于原点对称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770889e31.fixed?vcp=1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152" y="2020824"/>
            <a:ext cx="2843784" cy="1344168"/>
          </a:xfrm>
          <a:prstGeom prst="rect">
            <a:avLst/>
          </a:prstGeom>
        </p:spPr>
      </p:pic>
      <p:sp>
        <p:nvSpPr>
          <p:cNvPr id="3" name="C_1_BD#770889e31.fixed?vcp=1&amp;color=61,88,159&amp;vtp=1&amp;bbb=1"/>
          <p:cNvSpPr/>
          <p:nvPr/>
        </p:nvSpPr>
        <p:spPr>
          <a:xfrm>
            <a:off x="4645152" y="2093976"/>
            <a:ext cx="2880360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第七章</a:t>
            </a:r>
            <a:endParaRPr lang="en-US" altLang="zh-CN" sz="5400" dirty="0"/>
          </a:p>
        </p:txBody>
      </p:sp>
      <p:sp>
        <p:nvSpPr>
          <p:cNvPr id="4" name="C_1_BD#770889e31.fixed?vcp=1&amp;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三角函数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48_1#78a210705?vaa=1&amp;vcp=1&amp;vop=1&amp;pid=a7362f598&amp;color=0,55,96&amp;vtp=1&amp;bt=1&amp;bbb=1"/>
              <p:cNvSpPr/>
              <p:nvPr/>
            </p:nvSpPr>
            <p:spPr>
              <a:xfrm>
                <a:off x="502920" y="2398636"/>
                <a:ext cx="10570464" cy="54806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48_1#78a210705?vaa=1&amp;vcp=1&amp;vop=1&amp;pid=a7362f598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98636"/>
                <a:ext cx="10570464" cy="548069"/>
              </a:xfrm>
              <a:prstGeom prst="rect">
                <a:avLst/>
              </a:prstGeom>
              <a:blipFill>
                <a:blip r:embed="rId3"/>
                <a:stretch>
                  <a:fillRect l="-1384" b="-1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0_1#78a210705.bracket?vaa=1&amp;vcp=1&amp;vop=1&amp;pid=a7362f598&amp;color=0,55,96&amp;vpa=9&amp;vtp=1"/>
          <p:cNvSpPr/>
          <p:nvPr/>
        </p:nvSpPr>
        <p:spPr>
          <a:xfrm>
            <a:off x="3436874" y="2612694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4" name="QC_6_BD.48_2#78a210705.choices?vaa=1&amp;vcp=1&amp;vop=1&amp;pid=a7362f598&amp;color=0,55,96&amp;vtp=1&amp;bbb=1"/>
          <p:cNvSpPr/>
          <p:nvPr/>
        </p:nvSpPr>
        <p:spPr>
          <a:xfrm>
            <a:off x="502920" y="2957881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是奇函数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是偶函数</a:t>
            </a:r>
            <a:endParaRPr lang="en-US" altLang="zh-CN" sz="1800" dirty="0">
              <a:solidFill>
                <a:srgbClr val="003760"/>
              </a:solidFill>
            </a:endParaRPr>
          </a:p>
          <a:p>
            <a:pPr latinLnBrk="1">
              <a:lnSpc>
                <a:spcPts val="31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既是奇函数又是偶函数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是非奇非偶函数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49_1#78a210705?vaa=1&amp;vcp=1&amp;vop=1&amp;pid=a7362f598&amp;color=0,55,96&amp;vtp=1&amp;bbb=1&amp;hb=1"/>
              <p:cNvSpPr/>
              <p:nvPr/>
            </p:nvSpPr>
            <p:spPr>
              <a:xfrm>
                <a:off x="502920" y="3739566"/>
                <a:ext cx="10570464" cy="900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，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，此函数的定义域不关于原点对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称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是非奇非偶函数.故选D.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49_1#78a210705?vaa=1&amp;vcp=1&amp;vop=1&amp;pid=a7362f598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39566"/>
                <a:ext cx="10570464" cy="900240"/>
              </a:xfrm>
              <a:prstGeom prst="rect">
                <a:avLst/>
              </a:prstGeom>
              <a:blipFill>
                <a:blip r:embed="rId4"/>
                <a:stretch>
                  <a:fillRect l="-1384" b="-155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52_1#c2a640412?vaa=1&amp;vcp=1&amp;vop=1&amp;pid=a7362f598&amp;color=0,55,96&amp;vtp=1&amp;bt=1&amp;bbb=1"/>
              <p:cNvSpPr/>
              <p:nvPr/>
            </p:nvSpPr>
            <p:spPr>
              <a:xfrm>
                <a:off x="502920" y="2671177"/>
                <a:ext cx="10570464" cy="787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是定义域为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，最小正周期为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的函数，若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1,−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,0≤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52_1#c2a640412?vaa=1&amp;vcp=1&amp;vop=1&amp;pid=a7362f598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71177"/>
                <a:ext cx="10570464" cy="787400"/>
              </a:xfrm>
              <a:prstGeom prst="rect">
                <a:avLst/>
              </a:prstGeom>
              <a:blipFill>
                <a:blip r:embed="rId3"/>
                <a:stretch>
                  <a:fillRect l="-1384" b="-7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4_1#c2a640412.bracket?vaa=1&amp;vcp=1&amp;vop=1&amp;pid=a7362f598&amp;color=0,55,96&amp;vpa=10&amp;vtp=1"/>
          <p:cNvSpPr/>
          <p:nvPr/>
        </p:nvSpPr>
        <p:spPr>
          <a:xfrm>
            <a:off x="9797606" y="296848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52_2#c2a640412.choices?vaa=1&amp;vcp=1&amp;vop=1&amp;pid=a7362f598&amp;color=0,55,96&amp;vtp=1&amp;bbb=1"/>
              <p:cNvSpPr/>
              <p:nvPr/>
            </p:nvSpPr>
            <p:spPr>
              <a:xfrm>
                <a:off x="502920" y="3463149"/>
                <a:ext cx="10570464" cy="4617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2610866" algn="l"/>
                    <a:tab pos="5285232" algn="l"/>
                    <a:tab pos="787069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52_2#c2a640412.choices?vaa=1&amp;vcp=1&amp;vop=1&amp;pid=a7362f59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63149"/>
                <a:ext cx="10570464" cy="461709"/>
              </a:xfrm>
              <a:prstGeom prst="rect">
                <a:avLst/>
              </a:prstGeom>
              <a:blipFill>
                <a:blip r:embed="rId4"/>
                <a:stretch>
                  <a:fillRect l="-1384" b="-1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53_1#c2a640412?vaa=1&amp;vcp=1&amp;vop=1&amp;pid=a7362f598&amp;color=0,55,96&amp;vtp=1&amp;bbb=1"/>
              <p:cNvSpPr/>
              <p:nvPr/>
            </p:nvSpPr>
            <p:spPr>
              <a:xfrm>
                <a:off x="502920" y="3924985"/>
                <a:ext cx="10570464" cy="4617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53_1#c2a640412?vaa=1&amp;vcp=1&amp;vop=1&amp;pid=a7362f59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924985"/>
                <a:ext cx="10570464" cy="461709"/>
              </a:xfrm>
              <a:prstGeom prst="rect">
                <a:avLst/>
              </a:prstGeom>
              <a:blipFill>
                <a:blip r:embed="rId5"/>
                <a:stretch>
                  <a:fillRect l="-1384" b="-171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56_1#436ae716a?vcp=1&amp;vop=1&amp;pid=a7362f598&amp;color=0,55,96&amp;vtp=1&amp;bt=1&amp;bbb=1"/>
              <p:cNvSpPr/>
              <p:nvPr/>
            </p:nvSpPr>
            <p:spPr>
              <a:xfrm>
                <a:off x="502920" y="792000"/>
                <a:ext cx="10570464" cy="50660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56_1#436ae716a?vcp=1&amp;vop=1&amp;pid=a7362f598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792000"/>
                <a:ext cx="10570464" cy="506603"/>
              </a:xfrm>
              <a:prstGeom prst="rect">
                <a:avLst/>
              </a:prstGeom>
              <a:blipFill>
                <a:blip r:embed="rId3"/>
                <a:stretch>
                  <a:fillRect l="-1384" b="-15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57_1#60b71b1eb?vcp=1&amp;vop=1&amp;pid=436ae716a&amp;color=0,55,96&amp;vtp=1&amp;bbb=1"/>
              <p:cNvSpPr/>
              <p:nvPr/>
            </p:nvSpPr>
            <p:spPr>
              <a:xfrm>
                <a:off x="502920" y="1307938"/>
                <a:ext cx="10570464" cy="354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57_1#60b71b1eb?vcp=1&amp;vop=1&amp;pid=436ae716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307938"/>
                <a:ext cx="10570464" cy="354140"/>
              </a:xfrm>
              <a:prstGeom prst="rect">
                <a:avLst/>
              </a:prstGeom>
              <a:blipFill>
                <a:blip r:embed="rId4"/>
                <a:stretch>
                  <a:fillRect l="-1384" t="-1724" b="-379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58_1#60b71b1eb?vcp=1&amp;vop=1&amp;pid=436ae716a&amp;color=0,55,96&amp;vtp=1&amp;bbb=1"/>
              <p:cNvSpPr/>
              <p:nvPr/>
            </p:nvSpPr>
            <p:spPr>
              <a:xfrm>
                <a:off x="502920" y="1662522"/>
                <a:ext cx="10570464" cy="24288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−1≤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8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时，有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7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时，有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=−1.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58_1#60b71b1eb?vcp=1&amp;vop=1&amp;pid=436ae716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62522"/>
                <a:ext cx="10570464" cy="2428812"/>
              </a:xfrm>
              <a:prstGeom prst="rect">
                <a:avLst/>
              </a:prstGeom>
              <a:blipFill>
                <a:blip r:embed="rId5"/>
                <a:stretch>
                  <a:fillRect l="-1384" b="-5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59_1#d3421cbca?vcp=1&amp;vop=1&amp;pid=436ae716a&amp;color=0,55,96&amp;vtp=1&amp;bbb=1"/>
              <p:cNvSpPr/>
              <p:nvPr/>
            </p:nvSpPr>
            <p:spPr>
              <a:xfrm>
                <a:off x="502920" y="4100922"/>
                <a:ext cx="10570464" cy="354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取得最大值时的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59_1#d3421cbca?vcp=1&amp;vop=1&amp;pid=436ae716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100922"/>
                <a:ext cx="10570464" cy="354140"/>
              </a:xfrm>
              <a:prstGeom prst="rect">
                <a:avLst/>
              </a:prstGeom>
              <a:blipFill>
                <a:blip r:embed="rId6"/>
                <a:stretch>
                  <a:fillRect l="-1384" t="-1724" b="-379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60_1#d3421cbca?vcp=1&amp;vop=1&amp;pid=436ae716a&amp;color=0,55,96&amp;vtp=1&amp;bbb=1&amp;hb=1"/>
              <p:cNvSpPr/>
              <p:nvPr/>
            </p:nvSpPr>
            <p:spPr>
              <a:xfrm>
                <a:off x="502920" y="4455506"/>
                <a:ext cx="10570464" cy="8940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由（1）知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取得最大值．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7_AN.60_1#d3421cbca?vcp=1&amp;vop=1&amp;pid=436ae716a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455506"/>
                <a:ext cx="10570464" cy="894080"/>
              </a:xfrm>
              <a:prstGeom prst="rect">
                <a:avLst/>
              </a:prstGeom>
              <a:blipFill>
                <a:blip r:embed="rId7"/>
                <a:stretch>
                  <a:fillRect l="-1384" b="-149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BD.61_1#0dcc9f5dd?vcp=1&amp;vop=1&amp;pid=436ae716a&amp;color=0,55,96&amp;vtp=1&amp;bbb=1"/>
              <p:cNvSpPr/>
              <p:nvPr/>
            </p:nvSpPr>
            <p:spPr>
              <a:xfrm>
                <a:off x="502920" y="5392829"/>
                <a:ext cx="10570464" cy="354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（3）请写出函数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图象的对称轴的方程．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BD.61_1#0dcc9f5dd?vcp=1&amp;vop=1&amp;pid=436ae716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5392829"/>
                <a:ext cx="10570464" cy="354140"/>
              </a:xfrm>
              <a:prstGeom prst="rect">
                <a:avLst/>
              </a:prstGeom>
              <a:blipFill>
                <a:blip r:embed="rId8"/>
                <a:stretch>
                  <a:fillRect l="-1384" t="-1724" b="-379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7_AN.62_1#0dcc9f5dd?vcp=1&amp;vop=1&amp;pid=436ae716a&amp;color=0,55,96&amp;vtp=1&amp;bbb=1"/>
              <p:cNvSpPr/>
              <p:nvPr/>
            </p:nvSpPr>
            <p:spPr>
              <a:xfrm>
                <a:off x="502920" y="5756240"/>
                <a:ext cx="10570464" cy="5064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，所以其图象的对称轴方程为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8" name="QO_7_AN.62_1#0dcc9f5dd?vcp=1&amp;vop=1&amp;pid=436ae716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5756240"/>
                <a:ext cx="10570464" cy="506413"/>
              </a:xfrm>
              <a:prstGeom prst="rect">
                <a:avLst/>
              </a:prstGeom>
              <a:blipFill>
                <a:blip r:embed="rId9"/>
                <a:stretch>
                  <a:fillRect l="-1384" b="-168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eecf48b0?vcp=1&amp;pid=d91852848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题型4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求参数取值范围问题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BD.63_1#289915345?vaa=1&amp;vcp=1&amp;vop=1&amp;pid=aeecf48b0&amp;color=0,55,96&amp;vtp=1&amp;bbb=1"/>
              <p:cNvSpPr/>
              <p:nvPr/>
            </p:nvSpPr>
            <p:spPr>
              <a:xfrm>
                <a:off x="502920" y="123056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例6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的方程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有实数解，则实数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B_6_BD.63_1#289915345?vaa=1&amp;vcp=1&amp;vop=1&amp;pid=aeecf48b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30560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65_1#289915345.blank?vaa=1&amp;vcp=1&amp;vop=1&amp;pid=aeecf48b0&amp;color=0,55,96&amp;vpa=11&amp;vtp=1&amp;bbb=1"/>
              <p:cNvSpPr/>
              <p:nvPr/>
            </p:nvSpPr>
            <p:spPr>
              <a:xfrm>
                <a:off x="8690673" y="1240119"/>
                <a:ext cx="833438" cy="29495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[−9,1]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65_1#289915345.blank?vaa=1&amp;vcp=1&amp;vop=1&amp;pid=aeecf48b0&amp;color=0,55,96&amp;vpa=1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0673" y="1240119"/>
                <a:ext cx="833438" cy="294958"/>
              </a:xfrm>
              <a:prstGeom prst="rect">
                <a:avLst/>
              </a:prstGeom>
              <a:blipFill>
                <a:blip r:embed="rId4"/>
                <a:stretch>
                  <a:fillRect l="-6618" t="-2041" r="-8088" b="-387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64_1#289915345?vaa=1&amp;vcp=1&amp;vop=1&amp;pid=aeecf48b0&amp;color=0,55,96&amp;vtp=1&amp;bbb=1"/>
              <p:cNvSpPr/>
              <p:nvPr/>
            </p:nvSpPr>
            <p:spPr>
              <a:xfrm>
                <a:off x="502920" y="1599212"/>
                <a:ext cx="10570464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∈[−1,1]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(−1)=−9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∴−9≤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B_6_AS.64_1#289915345?vaa=1&amp;vcp=1&amp;vop=1&amp;pid=aeecf48b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99212"/>
                <a:ext cx="10570464" cy="1611440"/>
              </a:xfrm>
              <a:prstGeom prst="rect">
                <a:avLst/>
              </a:prstGeom>
              <a:blipFill>
                <a:blip r:embed="rId5"/>
                <a:stretch>
                  <a:fillRect l="-1384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P_6_BD#486cb4e80?vcp=1&amp;pid=aeecf48b0&amp;color=0,55,96&amp;vtp=1&amp;bbb=1&amp;hb=1"/>
              <p:cNvSpPr/>
              <p:nvPr/>
            </p:nvSpPr>
            <p:spPr>
              <a:xfrm>
                <a:off x="502920" y="3212112"/>
                <a:ext cx="10570464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求解此类问题多用换元法，令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，将三角函数问题转化为关于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的方程或者关于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的函数问题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，然后利用方程或函数的知识求解即可，一定要注意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的取值范围受三角函数的值域的约束.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P_6_BD#486cb4e80?vcp=1&amp;pid=aeecf48b0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12112"/>
                <a:ext cx="10570464" cy="773240"/>
              </a:xfrm>
              <a:prstGeom prst="rect">
                <a:avLst/>
              </a:prstGeom>
              <a:blipFill>
                <a:blip r:embed="rId6"/>
                <a:stretch>
                  <a:fillRect l="-1384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67_1#31824a8f9?vaa=1&amp;vcp=1&amp;vop=1&amp;pid=aeecf48b0&amp;color=0,55,96&amp;vtp=1&amp;bt=1&amp;bbb=1"/>
              <p:cNvSpPr/>
              <p:nvPr/>
            </p:nvSpPr>
            <p:spPr>
              <a:xfrm>
                <a:off x="502920" y="1441977"/>
                <a:ext cx="10570464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时方程有根，则实数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67_1#31824a8f9?vaa=1&amp;vcp=1&amp;vop=1&amp;pid=aeecf48b0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41977"/>
                <a:ext cx="10570464" cy="491046"/>
              </a:xfrm>
              <a:prstGeom prst="rect">
                <a:avLst/>
              </a:prstGeom>
              <a:blipFill>
                <a:blip r:embed="rId3"/>
                <a:stretch>
                  <a:fillRect l="-1384"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9_1#31824a8f9.bracket?vaa=1&amp;vcp=1&amp;vop=1&amp;pid=aeecf48b0&amp;color=0,55,96&amp;vpa=12&amp;vtp=1"/>
          <p:cNvSpPr/>
          <p:nvPr/>
        </p:nvSpPr>
        <p:spPr>
          <a:xfrm>
            <a:off x="9705658" y="159374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67_2#31824a8f9.choices?vaa=1&amp;vcp=1&amp;vop=1&amp;pid=aeecf48b0&amp;color=0,55,96&amp;vtp=1&amp;bbb=1"/>
              <p:cNvSpPr/>
              <p:nvPr/>
            </p:nvSpPr>
            <p:spPr>
              <a:xfrm>
                <a:off x="502920" y="1934100"/>
                <a:ext cx="10570464" cy="536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26741" algn="l"/>
                    <a:tab pos="5240782" algn="l"/>
                    <a:tab pos="78421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[−1,1]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(−1,1]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[−1,0]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67_2#31824a8f9.choices?vaa=1&amp;vcp=1&amp;vop=1&amp;pid=aeecf48b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34100"/>
                <a:ext cx="10570464" cy="536131"/>
              </a:xfrm>
              <a:prstGeom prst="rect">
                <a:avLst/>
              </a:prstGeom>
              <a:blipFill>
                <a:blip r:embed="rId4"/>
                <a:stretch>
                  <a:fillRect l="-1384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68_1#31824a8f9?vaa=1&amp;vcp=1&amp;vop=1&amp;pid=aeecf48b0&amp;color=0,55,96&amp;vtp=1&amp;bbb=1"/>
              <p:cNvSpPr/>
              <p:nvPr/>
            </p:nvSpPr>
            <p:spPr>
              <a:xfrm>
                <a:off x="502920" y="2477597"/>
                <a:ext cx="10570464" cy="2764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−(1−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∴0&lt;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∴−1&lt;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68_1#31824a8f9?vaa=1&amp;vcp=1&amp;vop=1&amp;pid=aeecf48b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77597"/>
                <a:ext cx="10570464" cy="2764155"/>
              </a:xfrm>
              <a:prstGeom prst="rect">
                <a:avLst/>
              </a:prstGeom>
              <a:blipFill>
                <a:blip r:embed="rId5"/>
                <a:stretch>
                  <a:fillRect l="-1384" b="-50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71_1#7a422494a?vaa=1&amp;vcp=1&amp;vop=1&amp;pid=aeecf48b0&amp;color=0,55,96&amp;vtp=1&amp;bt=1&amp;bbb=1&amp;hb=1"/>
              <p:cNvSpPr/>
              <p:nvPr/>
            </p:nvSpPr>
            <p:spPr>
              <a:xfrm>
                <a:off x="502920" y="2971628"/>
                <a:ext cx="10570464" cy="112153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的不等式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恒成立，则实数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:endParaRPr lang="en-US" altLang="zh-CN" sz="1800" b="0" i="0" dirty="0">
                  <a:solidFill>
                    <a:srgbClr val="00376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850" b="0" i="0" u="sng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B_6_BD.71_1#7a422494a?vaa=1&amp;vcp=1&amp;vop=1&amp;pid=aeecf48b0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71628"/>
                <a:ext cx="10570464" cy="1121537"/>
              </a:xfrm>
              <a:prstGeom prst="rect">
                <a:avLst/>
              </a:prstGeom>
              <a:blipFill>
                <a:blip r:embed="rId3"/>
                <a:stretch>
                  <a:fillRect l="-1384" b="-12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AS.73_1#7a422494a?vaa=1&amp;vcp=1&amp;vop=1&amp;pid=aeecf48b0&amp;color=0,55,96&amp;vtp=1&amp;bt=1&amp;bbb=1&amp;hb=1"/>
              <p:cNvSpPr/>
              <p:nvPr/>
            </p:nvSpPr>
            <p:spPr>
              <a:xfrm>
                <a:off x="502920" y="933849"/>
                <a:ext cx="10570464" cy="5143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时，原不等式可化为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≥0(0≤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恒成立,令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(0)≥0,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(1)≥0,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时，原不等式可化为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≥0(0≤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此抛物线开口向上，对称轴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(0)≥0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2" name="QB_6_AS.73_1#7a422494a?vaa=1&amp;vcp=1&amp;vop=1&amp;pid=aeecf48b0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933849"/>
                <a:ext cx="10570464" cy="5143500"/>
              </a:xfrm>
              <a:prstGeom prst="rect">
                <a:avLst/>
              </a:prstGeom>
              <a:blipFill>
                <a:blip r:embed="rId3"/>
                <a:stretch>
                  <a:fillRect l="-1384" r="-115" b="-7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AS.73_1#7a422494a?vaa=1&amp;vcp=1&amp;vop=1&amp;pid=aeecf48b0&amp;color=0,55,96&amp;vtp=1&amp;bt=1&amp;bbb=1&amp;hb=1">
                <a:extLst>
                  <a:ext uri="{FF2B5EF4-FFF2-40B4-BE49-F238E27FC236}">
                    <a16:creationId xmlns:a16="http://schemas.microsoft.com/office/drawing/2014/main" id="{A1F802E0-B435-E573-4069-DDD4EE702399}"/>
                  </a:ext>
                </a:extLst>
              </p:cNvPr>
              <p:cNvSpPr/>
              <p:nvPr/>
            </p:nvSpPr>
            <p:spPr>
              <a:xfrm>
                <a:off x="502920" y="2077738"/>
                <a:ext cx="10570464" cy="28624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+1≥1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∴0≤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]∪[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B_6_AS.73_1#7a422494a?vaa=1&amp;vcp=1&amp;vop=1&amp;pid=aeecf48b0&amp;color=0,55,96&amp;vtp=1&amp;bt=1&amp;bbb=1&amp;hb=1">
                <a:extLst>
                  <a:ext uri="{FF2B5EF4-FFF2-40B4-BE49-F238E27FC236}">
                    <a16:creationId xmlns:a16="http://schemas.microsoft.com/office/drawing/2014/main" id="{A1F802E0-B435-E573-4069-DDD4EE7023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77738"/>
                <a:ext cx="10570464" cy="2862453"/>
              </a:xfrm>
              <a:prstGeom prst="rect">
                <a:avLst/>
              </a:prstGeom>
              <a:blipFill>
                <a:blip r:embed="rId2"/>
                <a:stretch>
                  <a:fillRect l="-1384" b="-29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74_1#7a422494a?vaa=1&amp;vcp=1&amp;vop=1&amp;pid=aeecf48b0&amp;color=0,55,96&amp;vtp=1&amp;bt=1&amp;bbb=1"/>
              <p:cNvSpPr/>
              <p:nvPr/>
            </p:nvSpPr>
            <p:spPr>
              <a:xfrm>
                <a:off x="502920" y="5038966"/>
                <a:ext cx="10570464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1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【答案】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]∪[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6_AN.74_1#7a422494a?vaa=1&amp;vcp=1&amp;vop=1&amp;pid=aeecf48b0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5038966"/>
                <a:ext cx="10570464" cy="482600"/>
              </a:xfrm>
              <a:prstGeom prst="rect">
                <a:avLst/>
              </a:prstGeom>
              <a:blipFill>
                <a:blip r:embed="rId3"/>
                <a:stretch>
                  <a:fillRect l="-1499" b="-177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46391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uiExpand="1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93c289b86?vcp=1&amp;pid=75d299403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612648" cy="649224"/>
          </a:xfrm>
          <a:prstGeom prst="rect">
            <a:avLst/>
          </a:prstGeom>
        </p:spPr>
      </p:pic>
      <p:sp>
        <p:nvSpPr>
          <p:cNvPr id="3" name="C_4_BD#93c289b86?vcp=1&amp;pid=75d299403&amp;color=61,88,159&amp;vtp=1&amp;bbb=1"/>
          <p:cNvSpPr/>
          <p:nvPr/>
        </p:nvSpPr>
        <p:spPr>
          <a:xfrm>
            <a:off x="1261872" y="85600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巩固练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89c7e89a8?vcp=1&amp;pid=93c289b86&amp;color=0,55,96&amp;vtp=1&amp;bbb=1"/>
          <p:cNvSpPr/>
          <p:nvPr/>
        </p:nvSpPr>
        <p:spPr>
          <a:xfrm>
            <a:off x="502920" y="1571272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学业基础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75_1#2a1e4f4b4?vaa=1&amp;vcp=1&amp;vop=1&amp;pid=89c7e89a8&amp;color=0,55,96&amp;vtp=1&amp;bbb=1"/>
              <p:cNvSpPr/>
              <p:nvPr/>
            </p:nvSpPr>
            <p:spPr>
              <a:xfrm>
                <a:off x="502920" y="2074068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甲：“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是第一象限角”，乙：“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是增函数”，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则甲是乙的(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BD.75_1#2a1e4f4b4?vaa=1&amp;vcp=1&amp;vop=1&amp;pid=89c7e89a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74068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77_1#2a1e4f4b4.bracket?vaa=1&amp;vcp=1&amp;vop=1&amp;pid=89c7e89a8&amp;color=0,55,96&amp;vpa=14&amp;vtp=1"/>
          <p:cNvSpPr/>
          <p:nvPr/>
        </p:nvSpPr>
        <p:spPr>
          <a:xfrm>
            <a:off x="7072313" y="215966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7" name="QC_6_BD.75_2#2a1e4f4b4.choices?vaa=1&amp;vcp=1&amp;vop=1&amp;pid=89c7e89a8&amp;color=0,55,96&amp;vtp=1&amp;bbb=1"/>
          <p:cNvSpPr/>
          <p:nvPr/>
        </p:nvSpPr>
        <p:spPr>
          <a:xfrm>
            <a:off x="502920" y="2438047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充分不必要条件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必要不充分条件</a:t>
            </a:r>
            <a:endParaRPr lang="en-US" altLang="zh-CN" sz="1800" dirty="0">
              <a:solidFill>
                <a:srgbClr val="003760"/>
              </a:solidFill>
            </a:endParaRPr>
          </a:p>
          <a:p>
            <a:pPr latinLnBrk="1">
              <a:lnSpc>
                <a:spcPts val="31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充要条件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既不充分也不必要条件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76_1#2a1e4f4b4?vaa=1&amp;vcp=1&amp;vop=1&amp;pid=89c7e89a8&amp;color=0,55,96&amp;vtp=1&amp;bbb=1"/>
              <p:cNvSpPr/>
              <p:nvPr/>
            </p:nvSpPr>
            <p:spPr>
              <a:xfrm>
                <a:off x="502920" y="3219732"/>
                <a:ext cx="10570464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是第一象限角，不能得到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是增函数；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反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是增函数，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也不一定是第一象限角．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甲是乙的既不充分也不必要条件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76_1#2a1e4f4b4?vaa=1&amp;vcp=1&amp;vop=1&amp;pid=89c7e89a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19732"/>
                <a:ext cx="10570464" cy="1611440"/>
              </a:xfrm>
              <a:prstGeom prst="rect">
                <a:avLst/>
              </a:prstGeom>
              <a:blipFill>
                <a:blip r:embed="rId5"/>
                <a:stretch>
                  <a:fillRect l="-1384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79_1#4f446374f?vaa=1&amp;vcp=1&amp;vop=1&amp;pid=89c7e89a8&amp;color=0,55,96&amp;vtp=1&amp;bt=1&amp;bbb=1"/>
              <p:cNvSpPr/>
              <p:nvPr/>
            </p:nvSpPr>
            <p:spPr>
              <a:xfrm>
                <a:off x="502920" y="1514429"/>
                <a:ext cx="10570464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,0)∪(0,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的图象大致为(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79_1#4f446374f?vaa=1&amp;vcp=1&amp;vop=1&amp;pid=89c7e89a8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4429"/>
                <a:ext cx="10570464" cy="525844"/>
              </a:xfrm>
              <a:prstGeom prst="rect">
                <a:avLst/>
              </a:prstGeom>
              <a:blipFill>
                <a:blip r:embed="rId3"/>
                <a:stretch>
                  <a:fillRect l="-1384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1_1#4f446374f.bracket?vaa=1&amp;vcp=1&amp;vop=1&amp;pid=89c7e89a8&amp;color=0,55,96&amp;vpa=15&amp;vtp=1"/>
          <p:cNvSpPr/>
          <p:nvPr/>
        </p:nvSpPr>
        <p:spPr>
          <a:xfrm>
            <a:off x="6433947" y="1700929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4" name="QC_6_BD.79_2#4f446374f.choices?vaa=1&amp;vcp=1&amp;vop=1&amp;pid=89c7e89a8&amp;color=0,55,96&amp;vtp=1&amp;bbb=1"/>
          <p:cNvSpPr/>
          <p:nvPr/>
        </p:nvSpPr>
        <p:spPr>
          <a:xfrm>
            <a:off x="502920" y="2182957"/>
            <a:ext cx="10570464" cy="10516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9400"/>
              </a:lnSpc>
              <a:tabLst>
                <a:tab pos="2709291" algn="l"/>
                <a:tab pos="5393182" algn="l"/>
                <a:tab pos="80770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2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2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2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5" name="QC_6_BD.79_2#4f446374f.choice_image?vaa=1&amp;vcp=1&amp;vop=1&amp;pid=89c7e89a8&amp;color=0,55,96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1219" y="2169813"/>
            <a:ext cx="1271016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6_BD.79_2#4f446374f.choice_image?vaa=1&amp;vcp=1&amp;vop=1&amp;pid=89c7e89a8&amp;color=0,55,96&amp;tib=255,255,255&amp;iip=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2636" y="2187783"/>
            <a:ext cx="1261872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6_BD.79_2#4f446374f.choice_image?vaa=1&amp;vcp=1&amp;vop=1&amp;pid=89c7e89a8&amp;color=0,55,96&amp;tib=255,255,255&amp;iip=3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6146" y="2187783"/>
            <a:ext cx="1261872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6_BD.79_2#4f446374f.choice_image?vaa=1&amp;vcp=1&amp;vop=1&amp;pid=89c7e89a8&amp;color=0,55,96&amp;tib=255,255,255&amp;iip=4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42991" y="2187783"/>
            <a:ext cx="1261872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QC_6_AS.80_1#4f446374f?vaa=1&amp;vcp=1&amp;vop=1&amp;pid=89c7e89a8&amp;color=0,55,96&amp;vtp=1&amp;bbb=1&amp;hb=1"/>
              <p:cNvSpPr/>
              <p:nvPr/>
            </p:nvSpPr>
            <p:spPr>
              <a:xfrm>
                <a:off x="502920" y="3244995"/>
                <a:ext cx="10570464" cy="22784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根据题意，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,0)∪(0,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|=−(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为奇函数，排除D；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|&gt;0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，排除B，C.故选A.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9" name="QC_6_AS.80_1#4f446374f?vaa=1&amp;vcp=1&amp;vop=1&amp;pid=89c7e89a8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44995"/>
                <a:ext cx="10570464" cy="2278444"/>
              </a:xfrm>
              <a:prstGeom prst="rect">
                <a:avLst/>
              </a:prstGeom>
              <a:blipFill>
                <a:blip r:embed="rId8"/>
                <a:stretch>
                  <a:fillRect l="-1384" b="-37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9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3421104ac.fixed?vcp=1&amp;pid=770889e31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3421104ac.fixed?vcp=1&amp;pid=770889e31&amp;color=61,88,159&amp;vtp=1&amp;bbb=1"/>
          <p:cNvSpPr/>
          <p:nvPr/>
        </p:nvSpPr>
        <p:spPr>
          <a:xfrm>
            <a:off x="694944" y="2697480"/>
            <a:ext cx="2587752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7.3</a:t>
            </a:r>
            <a:endParaRPr lang="en-US" altLang="zh-CN" sz="5400" dirty="0"/>
          </a:p>
        </p:txBody>
      </p:sp>
      <p:sp>
        <p:nvSpPr>
          <p:cNvPr id="4" name="C_2_BD#3421104ac.fixed?vcp=1&amp;pid=770889e31&amp;color=61,88,159&amp;vtp=1&amp;bbb=1"/>
          <p:cNvSpPr/>
          <p:nvPr/>
        </p:nvSpPr>
        <p:spPr>
          <a:xfrm>
            <a:off x="4032504" y="2340864"/>
            <a:ext cx="8046720" cy="1911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三角函数的性质与图象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83_1#ea387f028?vaa=1&amp;vcp=1&amp;vop=1&amp;pid=89c7e89a8&amp;color=0,55,96&amp;vtp=1&amp;bt=1&amp;bbb=1"/>
              <p:cNvSpPr/>
              <p:nvPr/>
            </p:nvSpPr>
            <p:spPr>
              <a:xfrm>
                <a:off x="502920" y="2687275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83_1#ea387f028?vaa=1&amp;vcp=1&amp;vop=1&amp;pid=89c7e89a8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87275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5_1#ea387f028.bracket?vaa=1&amp;vcp=1&amp;vop=1&amp;pid=89c7e89a8&amp;color=0,55,96&amp;vpa=16&amp;vtp=1"/>
          <p:cNvSpPr/>
          <p:nvPr/>
        </p:nvSpPr>
        <p:spPr>
          <a:xfrm>
            <a:off x="5193221" y="276906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83_2#ea387f028.choices?vaa=1&amp;vcp=1&amp;vop=1&amp;pid=89c7e89a8&amp;color=0,55,96&amp;vtp=1&amp;bbb=1"/>
              <p:cNvSpPr/>
              <p:nvPr/>
            </p:nvSpPr>
            <p:spPr>
              <a:xfrm>
                <a:off x="502920" y="3057860"/>
                <a:ext cx="10570464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83891" algn="l"/>
                    <a:tab pos="5393182" algn="l"/>
                    <a:tab pos="80516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[1,4]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[2,4]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,4]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83_2#ea387f028.choices?vaa=1&amp;vcp=1&amp;vop=1&amp;pid=89c7e89a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57860"/>
                <a:ext cx="10570464" cy="525463"/>
              </a:xfrm>
              <a:prstGeom prst="rect">
                <a:avLst/>
              </a:prstGeom>
              <a:blipFill>
                <a:blip r:embed="rId4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84_1#ea387f028?vaa=1&amp;vcp=1&amp;vop=1&amp;pid=89c7e89a8&amp;color=0,55,96&amp;vtp=1&amp;bbb=1"/>
              <p:cNvSpPr/>
              <p:nvPr/>
            </p:nvSpPr>
            <p:spPr>
              <a:xfrm>
                <a:off x="502920" y="3584085"/>
                <a:ext cx="10570464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由正弦函数的图象可知，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−1≤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−1≤1−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，整理得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84_1#ea387f028?vaa=1&amp;vcp=1&amp;vop=1&amp;pid=89c7e89a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84085"/>
                <a:ext cx="10570464" cy="773240"/>
              </a:xfrm>
              <a:prstGeom prst="rect">
                <a:avLst/>
              </a:prstGeom>
              <a:blipFill>
                <a:blip r:embed="rId5"/>
                <a:stretch>
                  <a:fillRect l="-1384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87_1#8bbcda48b?vaa=1&amp;vcp=1&amp;vop=1&amp;pid=89c7e89a8&amp;color=0,55,96&amp;vtp=1&amp;bt=1&amp;bbb=1"/>
              <p:cNvSpPr/>
              <p:nvPr/>
            </p:nvSpPr>
            <p:spPr>
              <a:xfrm>
                <a:off x="502920" y="2532334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87_1#8bbcda48b?vaa=1&amp;vcp=1&amp;vop=1&amp;pid=89c7e89a8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32334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9_1#8bbcda48b.bracket?vaa=1&amp;vcp=1&amp;vop=1&amp;pid=89c7e89a8&amp;color=0,55,96&amp;vpa=17&amp;vtp=1"/>
          <p:cNvSpPr/>
          <p:nvPr/>
        </p:nvSpPr>
        <p:spPr>
          <a:xfrm>
            <a:off x="4034854" y="2614122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87_2#8bbcda48b.choices?vaa=1&amp;vcp=1&amp;vop=1&amp;pid=89c7e89a8&amp;color=0,55,96&amp;vtp=1&amp;bbb=1"/>
              <p:cNvSpPr/>
              <p:nvPr/>
            </p:nvSpPr>
            <p:spPr>
              <a:xfrm>
                <a:off x="502920" y="2944894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14041" algn="l"/>
                    <a:tab pos="5393182" algn="l"/>
                    <a:tab pos="81723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C_6_BD.87_2#8bbcda48b.choices?vaa=1&amp;vcp=1&amp;vop=1&amp;pid=89c7e89a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44894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88_1#8bbcda48b?vaa=1&amp;vcp=1&amp;vop=1&amp;pid=89c7e89a8&amp;color=0,55,96&amp;vtp=1&amp;bbb=1"/>
              <p:cNvSpPr/>
              <p:nvPr/>
            </p:nvSpPr>
            <p:spPr>
              <a:xfrm>
                <a:off x="502920" y="3318210"/>
                <a:ext cx="10570464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∈[−1,1]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∈[−3,3]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+2∈[−1,5]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88_1#8bbcda48b?vaa=1&amp;vcp=1&amp;vop=1&amp;pid=89c7e89a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18210"/>
                <a:ext cx="10570464" cy="1192340"/>
              </a:xfrm>
              <a:prstGeom prst="rect">
                <a:avLst/>
              </a:prstGeom>
              <a:blipFill>
                <a:blip r:embed="rId5"/>
                <a:stretch>
                  <a:fillRect l="-1384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91_1#1e1f69cff?vaa=1&amp;vcp=1&amp;vop=1&amp;pid=89c7e89a8&amp;color=0,55,96&amp;vtp=1&amp;bt=1&amp;bbb=1"/>
              <p:cNvSpPr/>
              <p:nvPr/>
            </p:nvSpPr>
            <p:spPr>
              <a:xfrm>
                <a:off x="502920" y="2915494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正弦函数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交点的个数为(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91_1#1e1f69cff?vaa=1&amp;vcp=1&amp;vop=1&amp;pid=89c7e89a8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15494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93_1#1e1f69cff.bracket?vaa=1&amp;vcp=1&amp;vop=1&amp;pid=89c7e89a8&amp;color=0,55,96&amp;vpa=18&amp;vtp=1"/>
          <p:cNvSpPr/>
          <p:nvPr/>
        </p:nvSpPr>
        <p:spPr>
          <a:xfrm>
            <a:off x="7155625" y="2997282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4" name="QC_6_BD.91_2#1e1f69cff.choices?vaa=1&amp;vcp=1&amp;vop=1&amp;pid=89c7e89a8&amp;color=0,55,96&amp;vtp=1&amp;bbb=1"/>
          <p:cNvSpPr/>
          <p:nvPr/>
        </p:nvSpPr>
        <p:spPr>
          <a:xfrm>
            <a:off x="502920" y="3286079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9291" algn="l"/>
                <a:tab pos="5393182" algn="l"/>
                <a:tab pos="80770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92_1#1e1f69cff?vaa=1&amp;vcp=1&amp;vop=1&amp;pid=89c7e89a8&amp;color=0,55,96&amp;vtp=1&amp;bbb=1"/>
              <p:cNvSpPr/>
              <p:nvPr/>
            </p:nvSpPr>
            <p:spPr>
              <a:xfrm>
                <a:off x="502920" y="3650569"/>
                <a:ext cx="10570464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，故只有一个交点.故选B.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92_1#1e1f69cff?vaa=1&amp;vcp=1&amp;vop=1&amp;pid=89c7e89a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50569"/>
                <a:ext cx="10570464" cy="491046"/>
              </a:xfrm>
              <a:prstGeom prst="rect">
                <a:avLst/>
              </a:prstGeom>
              <a:blipFill>
                <a:blip r:embed="rId4"/>
                <a:stretch>
                  <a:fillRect l="-1384"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95_1#73cd159c1?vaa=1&amp;vcp=1&amp;vop=1&amp;pid=89c7e89a8&amp;color=0,55,96&amp;vtp=1&amp;bt=1&amp;bbb=1"/>
              <p:cNvSpPr/>
              <p:nvPr/>
            </p:nvSpPr>
            <p:spPr>
              <a:xfrm>
                <a:off x="502920" y="1589329"/>
                <a:ext cx="10570464" cy="4615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上的值域是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95_1#73cd159c1?vaa=1&amp;vcp=1&amp;vop=1&amp;pid=89c7e89a8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89329"/>
                <a:ext cx="10570464" cy="461518"/>
              </a:xfrm>
              <a:prstGeom prst="rect">
                <a:avLst/>
              </a:prstGeom>
              <a:blipFill>
                <a:blip r:embed="rId3"/>
                <a:stretch>
                  <a:fillRect l="-1384" b="-18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97_1#73cd159c1.bracket?vaa=1&amp;vcp=1&amp;vop=1&amp;pid=89c7e89a8&amp;color=0,55,96&amp;vpa=19&amp;vtp=1"/>
          <p:cNvSpPr/>
          <p:nvPr/>
        </p:nvSpPr>
        <p:spPr>
          <a:xfrm>
            <a:off x="7731316" y="172451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95_2#73cd159c1.choices?vaa=1&amp;vcp=1&amp;vop=1&amp;pid=89c7e89a8&amp;color=0,55,96&amp;vtp=1&amp;bbb=1"/>
              <p:cNvSpPr/>
              <p:nvPr/>
            </p:nvSpPr>
            <p:spPr>
              <a:xfrm>
                <a:off x="502920" y="2056243"/>
                <a:ext cx="10570464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28341" algn="l"/>
                    <a:tab pos="5431282" algn="l"/>
                    <a:tab pos="81342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95_2#73cd159c1.choices?vaa=1&amp;vcp=1&amp;vop=1&amp;pid=89c7e89a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56243"/>
                <a:ext cx="10570464" cy="536575"/>
              </a:xfrm>
              <a:prstGeom prst="rect">
                <a:avLst/>
              </a:prstGeom>
              <a:blipFill>
                <a:blip r:embed="rId4"/>
                <a:stretch>
                  <a:fillRect l="-1384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96_1#73cd159c1?vaa=1&amp;vcp=1&amp;vop=1&amp;pid=89c7e89a8&amp;color=0,55,96&amp;vtp=1&amp;bbb=1"/>
              <p:cNvSpPr/>
              <p:nvPr/>
            </p:nvSpPr>
            <p:spPr>
              <a:xfrm>
                <a:off x="502920" y="2597771"/>
                <a:ext cx="10570464" cy="4615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时，值域为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最大,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96_1#73cd159c1?vaa=1&amp;vcp=1&amp;vop=1&amp;pid=89c7e89a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97771"/>
                <a:ext cx="10570464" cy="461518"/>
              </a:xfrm>
              <a:prstGeom prst="rect">
                <a:avLst/>
              </a:prstGeom>
              <a:blipFill>
                <a:blip r:embed="rId5"/>
                <a:stretch>
                  <a:fillRect l="-1384" b="-1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6_AS.96_2#73cd159c1?vaa=1&amp;vcp=1&amp;vop=1&amp;pid=89c7e89a8&amp;color=0,55,96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10328" y="3187114"/>
            <a:ext cx="1764792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AS.96_3#73cd159c1?vaa=1&amp;vcp=1&amp;vop=1&amp;pid=89c7e89a8&amp;color=0,55,96&amp;vtp=1&amp;bbb=1"/>
              <p:cNvSpPr/>
              <p:nvPr/>
            </p:nvSpPr>
            <p:spPr>
              <a:xfrm>
                <a:off x="502920" y="4431714"/>
                <a:ext cx="10570464" cy="9714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，在同一周期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6_AS.96_3#73cd159c1?vaa=1&amp;vcp=1&amp;vop=1&amp;pid=89c7e89a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431714"/>
                <a:ext cx="10570464" cy="971423"/>
              </a:xfrm>
              <a:prstGeom prst="rect">
                <a:avLst/>
              </a:prstGeom>
              <a:blipFill>
                <a:blip r:embed="rId7"/>
                <a:stretch>
                  <a:fillRect l="-1384" b="-81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99_1#0d228cef2?vaa=1&amp;vcp=1&amp;vop=1&amp;pid=89c7e89a8&amp;color=0,55,96&amp;vtp=1&amp;bt=1&amp;bbb=1&amp;hb=1"/>
              <p:cNvSpPr/>
              <p:nvPr/>
            </p:nvSpPr>
            <p:spPr>
              <a:xfrm>
                <a:off x="502920" y="2320308"/>
                <a:ext cx="10570464" cy="9776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用“五点法”作函数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的图象时的五个点的坐标分别是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b="0" i="0" dirty="0">
                  <a:solidFill>
                    <a:srgbClr val="00376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95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99_1#0d228cef2?vaa=1&amp;vcp=1&amp;vop=1&amp;pid=89c7e89a8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20308"/>
                <a:ext cx="10570464" cy="977646"/>
              </a:xfrm>
              <a:prstGeom prst="rect">
                <a:avLst/>
              </a:prstGeom>
              <a:blipFill>
                <a:blip r:embed="rId3"/>
                <a:stretch>
                  <a:fillRect l="-1384" r="-2480" b="-13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01_1#0d228cef2.blank?vaa=1&amp;vcp=1&amp;vop=1&amp;pid=89c7e89a8&amp;color=0,55,96&amp;vpa=20&amp;vtp=1&amp;bbb=1"/>
              <p:cNvSpPr/>
              <p:nvPr/>
            </p:nvSpPr>
            <p:spPr>
              <a:xfrm>
                <a:off x="8215312" y="2344374"/>
                <a:ext cx="674688" cy="29457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01_1#0d228cef2.blank?vaa=1&amp;vcp=1&amp;vop=1&amp;pid=89c7e89a8&amp;color=0,55,96&amp;vpa=2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5312" y="2344374"/>
                <a:ext cx="674688" cy="294577"/>
              </a:xfrm>
              <a:prstGeom prst="rect">
                <a:avLst/>
              </a:prstGeom>
              <a:blipFill>
                <a:blip r:embed="rId4"/>
                <a:stretch>
                  <a:fillRect l="-8182" t="-4167" r="-9091" b="-41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102_1#0d228cef2.blank?vaa=1&amp;vcp=1&amp;vop=1&amp;pid=89c7e89a8&amp;color=0,55,96&amp;vpa=21&amp;vtp=1&amp;bbb=1&amp;rh=31.84"/>
              <p:cNvSpPr/>
              <p:nvPr/>
            </p:nvSpPr>
            <p:spPr>
              <a:xfrm>
                <a:off x="9155113" y="2237758"/>
                <a:ext cx="743522" cy="40436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102_1#0d228cef2.blank?vaa=1&amp;vcp=1&amp;vop=1&amp;pid=89c7e89a8&amp;color=0,55,96&amp;vpa=21&amp;vtp=1&amp;bbb=1&amp;rh=31.8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5113" y="2237758"/>
                <a:ext cx="743522" cy="404368"/>
              </a:xfrm>
              <a:prstGeom prst="rect">
                <a:avLst/>
              </a:prstGeom>
              <a:blipFill>
                <a:blip r:embed="rId5"/>
                <a:stretch>
                  <a:fillRect l="-8197" r="-6557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N.103_1#0d228cef2.blank?vaa=1&amp;vcp=1&amp;vop=1&amp;pid=89c7e89a8&amp;color=0,55,96&amp;vpa=22&amp;vtp=1&amp;bbb=1"/>
              <p:cNvSpPr/>
              <p:nvPr/>
            </p:nvSpPr>
            <p:spPr>
              <a:xfrm>
                <a:off x="10183813" y="2344374"/>
                <a:ext cx="728155" cy="29457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6_AN.103_1#0d228cef2.blank?vaa=1&amp;vcp=1&amp;vop=1&amp;pid=89c7e89a8&amp;color=0,55,96&amp;vpa=2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3813" y="2344374"/>
                <a:ext cx="728155" cy="294577"/>
              </a:xfrm>
              <a:prstGeom prst="rect">
                <a:avLst/>
              </a:prstGeom>
              <a:blipFill>
                <a:blip r:embed="rId6"/>
                <a:stretch>
                  <a:fillRect l="-8403" t="-4167" r="-7563" b="-41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_AN.104_1#0d228cef2.blank?vaa=1&amp;vcp=1&amp;vop=1&amp;pid=89c7e89a8&amp;color=0,55,96&amp;vpa=23&amp;vtp=1&amp;bbb=1"/>
              <p:cNvSpPr/>
              <p:nvPr/>
            </p:nvSpPr>
            <p:spPr>
              <a:xfrm>
                <a:off x="539432" y="2804114"/>
                <a:ext cx="851472" cy="431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6" name="QB_6_AN.104_1#0d228cef2.blank?vaa=1&amp;vcp=1&amp;vop=1&amp;pid=89c7e89a8&amp;color=0,55,96&amp;vpa=2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32" y="2804114"/>
                <a:ext cx="851472" cy="431800"/>
              </a:xfrm>
              <a:prstGeom prst="rect">
                <a:avLst/>
              </a:prstGeom>
              <a:blipFill>
                <a:blip r:embed="rId7"/>
                <a:stretch>
                  <a:fillRect l="-5714" r="-7143" b="-14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6_AN.105_1#0d228cef2.blank?vaa=1&amp;vcp=1&amp;vop=1&amp;pid=89c7e89a8&amp;color=0,55,96&amp;vpa=24&amp;vtp=1&amp;bbb=1"/>
              <p:cNvSpPr/>
              <p:nvPr/>
            </p:nvSpPr>
            <p:spPr>
              <a:xfrm>
                <a:off x="1669733" y="2937400"/>
                <a:ext cx="869442" cy="29457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7" name="QB_6_AN.105_1#0d228cef2.blank?vaa=1&amp;vcp=1&amp;vop=1&amp;pid=89c7e89a8&amp;color=0,55,96&amp;vpa=2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733" y="2937400"/>
                <a:ext cx="869442" cy="294577"/>
              </a:xfrm>
              <a:prstGeom prst="rect">
                <a:avLst/>
              </a:prstGeom>
              <a:blipFill>
                <a:blip r:embed="rId8"/>
                <a:stretch>
                  <a:fillRect l="-6993" t="-2083" r="-5594" b="-41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6_AS.100_1#0d228cef2?vaa=1&amp;vcp=1&amp;vop=1&amp;pid=89c7e89a8&amp;color=0,55,96&amp;vtp=1&amp;bbb=1&amp;hb=1"/>
              <p:cNvSpPr/>
              <p:nvPr/>
            </p:nvSpPr>
            <p:spPr>
              <a:xfrm>
                <a:off x="502920" y="3301446"/>
                <a:ext cx="10570464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最小正周期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五点法作函数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的图象时，应描出的五个点的横坐标分别是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，纵坐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标分别是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，3，2，1，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2．∴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五个点的坐标分别是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B_6_AS.100_1#0d228cef2?vaa=1&amp;vcp=1&amp;vop=1&amp;pid=89c7e89a8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01446"/>
                <a:ext cx="10570464" cy="1257300"/>
              </a:xfrm>
              <a:prstGeom prst="rect">
                <a:avLst/>
              </a:prstGeom>
              <a:blipFill>
                <a:blip r:embed="rId9"/>
                <a:stretch>
                  <a:fillRect l="-1384" b="-6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44f711b7?vcp=1&amp;pid=93c289b86&amp;color=0,55,96&amp;vtp=1&amp;bt=1&amp;bbb=1"/>
          <p:cNvSpPr/>
          <p:nvPr/>
        </p:nvSpPr>
        <p:spPr>
          <a:xfrm>
            <a:off x="502920" y="79200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应考能力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07_1#ce40b15b5?vaa=1&amp;vcp=1&amp;vop=1&amp;pid=244f711b7&amp;color=0,55,96&amp;vtp=1&amp;bbb=1"/>
              <p:cNvSpPr/>
              <p:nvPr/>
            </p:nvSpPr>
            <p:spPr>
              <a:xfrm>
                <a:off x="502920" y="1235357"/>
                <a:ext cx="10570464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𝑙𝑜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107_1#ce40b15b5?vaa=1&amp;vcp=1&amp;vop=1&amp;pid=244f711b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35357"/>
                <a:ext cx="10570464" cy="491046"/>
              </a:xfrm>
              <a:prstGeom prst="rect">
                <a:avLst/>
              </a:prstGeom>
              <a:blipFill>
                <a:blip r:embed="rId3"/>
                <a:stretch>
                  <a:fillRect l="-1384"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09_1#ce40b15b5.bracket?vaa=1&amp;vcp=1&amp;vop=1&amp;pid=244f711b7&amp;color=0,55,96&amp;vpa=25&amp;vtp=1"/>
          <p:cNvSpPr/>
          <p:nvPr/>
        </p:nvSpPr>
        <p:spPr>
          <a:xfrm>
            <a:off x="8387906" y="139296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07_2#ce40b15b5.choices?vaa=1&amp;vcp=1&amp;vop=1&amp;pid=244f711b7&amp;color=0,55,96&amp;vtp=1&amp;bbb=1"/>
              <p:cNvSpPr/>
              <p:nvPr/>
            </p:nvSpPr>
            <p:spPr>
              <a:xfrm>
                <a:off x="502920" y="1734086"/>
                <a:ext cx="10570464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20391" algn="l"/>
                    <a:tab pos="5393182" algn="l"/>
                    <a:tab pos="79881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(−∞,2]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(−∞,−2]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107_2#ce40b15b5.choices?vaa=1&amp;vcp=1&amp;vop=1&amp;pid=244f711b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34086"/>
                <a:ext cx="10570464" cy="355600"/>
              </a:xfrm>
              <a:prstGeom prst="rect">
                <a:avLst/>
              </a:prstGeom>
              <a:blipFill>
                <a:blip r:embed="rId4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08_1#ce40b15b5?vaa=1&amp;vcp=1&amp;vop=1&amp;pid=244f711b7&amp;color=0,55,96&amp;vtp=1&amp;bbb=1&amp;hb=1"/>
              <p:cNvSpPr/>
              <p:nvPr/>
            </p:nvSpPr>
            <p:spPr>
              <a:xfrm>
                <a:off x="502920" y="2098576"/>
                <a:ext cx="10570464" cy="1816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∴0&lt;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&lt;1.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可以看作关于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的二次函数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，其图象的对称轴方程为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2×(−1)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取到最大值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0.5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0.5</m:t>
                        </m:r>
                      </m:sub>
                    </m:sSub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b>
                    </m:sSub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108_1#ce40b15b5?vaa=1&amp;vcp=1&amp;vop=1&amp;pid=244f711b7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98576"/>
                <a:ext cx="10570464" cy="1816100"/>
              </a:xfrm>
              <a:prstGeom prst="rect">
                <a:avLst/>
              </a:prstGeom>
              <a:blipFill>
                <a:blip r:embed="rId5"/>
                <a:stretch>
                  <a:fillRect l="-1384" b="-23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11_1#8bc29bdea?vaa=1&amp;vcp=1&amp;vop=1&amp;pid=244f711b7&amp;color=0,55,96&amp;vtp=1&amp;bt=1&amp;bbb=1"/>
              <p:cNvSpPr/>
              <p:nvPr/>
            </p:nvSpPr>
            <p:spPr>
              <a:xfrm>
                <a:off x="502920" y="1529034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的实数解的个数为(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11_1#8bc29bdea?vaa=1&amp;vcp=1&amp;vop=1&amp;pid=244f711b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29034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13_1#8bc29bdea.bracket?vaa=1&amp;vcp=1&amp;vop=1&amp;pid=244f711b7&amp;color=0,55,96&amp;vpa=26&amp;vtp=1"/>
          <p:cNvSpPr/>
          <p:nvPr/>
        </p:nvSpPr>
        <p:spPr>
          <a:xfrm>
            <a:off x="4018788" y="161082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4" name="QC_6_BD.111_2#8bc29bdea.choices?vaa=1&amp;vcp=1&amp;vop=1&amp;pid=244f711b7&amp;color=0,55,96&amp;vtp=1&amp;bbb=1"/>
          <p:cNvSpPr/>
          <p:nvPr/>
        </p:nvSpPr>
        <p:spPr>
          <a:xfrm>
            <a:off x="502920" y="1899621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9291" algn="l"/>
                <a:tab pos="5393182" algn="l"/>
                <a:tab pos="80770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12_1#8bc29bdea?vaa=1&amp;vcp=1&amp;vop=1&amp;pid=244f711b7&amp;color=0,55,96&amp;vtp=1&amp;bbb=1"/>
              <p:cNvSpPr/>
              <p:nvPr/>
            </p:nvSpPr>
            <p:spPr>
              <a:xfrm>
                <a:off x="502920" y="2306084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的实数解的个数为函数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的交点个数，如图.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12_1#8bc29bdea?vaa=1&amp;vcp=1&amp;vop=1&amp;pid=244f711b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06084"/>
                <a:ext cx="10570464" cy="363665"/>
              </a:xfrm>
              <a:prstGeom prst="rect">
                <a:avLst/>
              </a:prstGeom>
              <a:blipFill>
                <a:blip r:embed="rId4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6_AS.112_2#8bc29bdea?vaa=1&amp;vcp=1&amp;vop=1&amp;pid=244f711b7&amp;color=0,55,96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98264" y="2806401"/>
            <a:ext cx="2779776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AS.112_3#8bc29bdea?vaa=1&amp;vcp=1&amp;vop=1&amp;pid=244f711b7&amp;color=0,55,96&amp;vtp=1&amp;bbb=1&amp;hb=1"/>
              <p:cNvSpPr/>
              <p:nvPr/>
            </p:nvSpPr>
            <p:spPr>
              <a:xfrm>
                <a:off x="502920" y="4330400"/>
                <a:ext cx="10570464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由图可知函数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只有一个交点，且此时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，即方程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的实数解为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故方程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的实数解的个数为1，故选A.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6_AS.112_3#8bc29bdea?vaa=1&amp;vcp=1&amp;vop=1&amp;pid=244f711b7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330400"/>
                <a:ext cx="10570464" cy="1192340"/>
              </a:xfrm>
              <a:prstGeom prst="rect">
                <a:avLst/>
              </a:prstGeom>
              <a:blipFill>
                <a:blip r:embed="rId6"/>
                <a:stretch>
                  <a:fillRect l="-1384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15_1#ae82b55f9?vaa=1&amp;vcp=1&amp;vop=1&amp;pid=244f711b7&amp;color=0,55,96&amp;vtp=1&amp;bt=1&amp;bbb=1"/>
              <p:cNvSpPr/>
              <p:nvPr/>
            </p:nvSpPr>
            <p:spPr>
              <a:xfrm>
                <a:off x="502920" y="200030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+2|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，若方程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有3个不同的实数解，则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115_1#ae82b55f9?vaa=1&amp;vcp=1&amp;vop=1&amp;pid=244f711b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00300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17_1#ae82b55f9.blank?vaa=1&amp;vcp=1&amp;vop=1&amp;pid=244f711b7&amp;color=0,55,96&amp;vpa=27&amp;vtp=1&amp;bbb=1"/>
          <p:cNvSpPr/>
          <p:nvPr/>
        </p:nvSpPr>
        <p:spPr>
          <a:xfrm>
            <a:off x="9674289" y="2005888"/>
            <a:ext cx="6921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1或0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16_1#ae82b55f9?vaa=1&amp;vcp=1&amp;vop=1&amp;pid=244f711b7&amp;color=0,55,96&amp;vtp=1&amp;bbb=1"/>
              <p:cNvSpPr/>
              <p:nvPr/>
            </p:nvSpPr>
            <p:spPr>
              <a:xfrm>
                <a:off x="502920" y="2370886"/>
                <a:ext cx="10570464" cy="1027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+2∣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∣=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,0≤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为方程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上有3个不同的实数解，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16_1#ae82b55f9?vaa=1&amp;vcp=1&amp;vop=1&amp;pid=244f711b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70886"/>
                <a:ext cx="10570464" cy="1027240"/>
              </a:xfrm>
              <a:prstGeom prst="rect">
                <a:avLst/>
              </a:prstGeom>
              <a:blipFill>
                <a:blip r:embed="rId4"/>
                <a:stretch>
                  <a:fillRect l="-1384" b="-136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6_AS.116_2#ae82b55f9?htil=1&amp;vaa=1&amp;vcp=1&amp;vop=1&amp;pid=244f711b7&amp;color=0,55,96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36157" y="3525951"/>
            <a:ext cx="1892808" cy="151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_AS.116_3#ae82b55f9?htil=1&amp;vaa=1&amp;vcp=1&amp;vop=1&amp;pid=244f711b7&amp;color=0,55,96&amp;vtp=1&amp;bbb=1"/>
              <p:cNvSpPr/>
              <p:nvPr/>
            </p:nvSpPr>
            <p:spPr>
              <a:xfrm>
                <a:off x="502920" y="3440924"/>
                <a:ext cx="8540496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上的图象有3个交点，如下图所示.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B_6_AS.116_3#ae82b55f9?htil=1&amp;vaa=1&amp;vcp=1&amp;vop=1&amp;pid=244f711b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40924"/>
                <a:ext cx="8540496" cy="363665"/>
              </a:xfrm>
              <a:prstGeom prst="rect">
                <a:avLst/>
              </a:prstGeom>
              <a:blipFill>
                <a:blip r:embed="rId6"/>
                <a:stretch>
                  <a:fillRect l="-1713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6_AS.116_4#ae82b55f9?htil=1&amp;vaa=1&amp;vcp=1&amp;vop=1&amp;pid=244f711b7&amp;color=0,55,96&amp;vtp=1&amp;bbb=1&amp;hb=1"/>
              <p:cNvSpPr/>
              <p:nvPr/>
            </p:nvSpPr>
            <p:spPr>
              <a:xfrm>
                <a:off x="502920" y="3814241"/>
                <a:ext cx="8540496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由图可知，当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上的图象有3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个交点，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B_6_AS.116_4#ae82b55f9?htil=1&amp;vaa=1&amp;vcp=1&amp;vop=1&amp;pid=244f711b7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814241"/>
                <a:ext cx="8540496" cy="773240"/>
              </a:xfrm>
              <a:prstGeom prst="rect">
                <a:avLst/>
              </a:prstGeom>
              <a:blipFill>
                <a:blip r:embed="rId7"/>
                <a:stretch>
                  <a:fillRect l="-1713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19_1#f4485ee28?vaa=1&amp;vcp=1&amp;vop=1&amp;pid=244f711b7&amp;color=0,55,96&amp;vtp=1&amp;bt=1&amp;bbb=1&amp;hb=1"/>
              <p:cNvSpPr/>
              <p:nvPr/>
            </p:nvSpPr>
            <p:spPr>
              <a:xfrm>
                <a:off x="502920" y="2946989"/>
                <a:ext cx="10570464" cy="1181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，定义域为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图象的交点为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b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B_6_BD.119_1#f4485ee28?vaa=1&amp;vcp=1&amp;vop=1&amp;pid=244f711b7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46989"/>
                <a:ext cx="10570464" cy="1181100"/>
              </a:xfrm>
              <a:prstGeom prst="rect">
                <a:avLst/>
              </a:prstGeom>
              <a:blipFill>
                <a:blip r:embed="rId3"/>
                <a:stretch>
                  <a:fillRect l="-1384" b="-10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AS.121_1#f4485ee28?vaa=1&amp;vcp=1&amp;vop=1&amp;pid=244f711b7&amp;color=0,55,96&amp;mp=1&amp;vtp=1&amp;bt=1&amp;bbb=1"/>
              <p:cNvSpPr/>
              <p:nvPr/>
            </p:nvSpPr>
            <p:spPr>
              <a:xfrm>
                <a:off x="502920" y="792000"/>
                <a:ext cx="10570464" cy="49933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因为定义域为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的图象关于点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对称.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为奇函数，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的图象关于点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对称，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图象的交点关于点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对称.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妨设关于点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对称的点的坐标为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理可得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)=3×(0+0)=0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6_AS.121_1#f4485ee28?vaa=1&amp;vcp=1&amp;vop=1&amp;pid=244f711b7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792000"/>
                <a:ext cx="10570464" cy="4993386"/>
              </a:xfrm>
              <a:prstGeom prst="rect">
                <a:avLst/>
              </a:prstGeom>
              <a:blipFill>
                <a:blip r:embed="rId3"/>
                <a:stretch>
                  <a:fillRect l="-1384" t="-244" b="-1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22_1#f4485ee28?vaa=1&amp;vcp=1&amp;vop=1&amp;pid=244f711b7&amp;color=0,55,96&amp;vtp=1&amp;bbb=1"/>
          <p:cNvSpPr/>
          <p:nvPr/>
        </p:nvSpPr>
        <p:spPr>
          <a:xfrm>
            <a:off x="502920" y="5761765"/>
            <a:ext cx="10570464" cy="3702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</a:t>
            </a:r>
            <a:endParaRPr lang="en-US" altLang="zh-CN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75d299403.fixed?vcp=1&amp;pid=3421104ac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75d299403.fixed?vcp=1&amp;pid=3421104ac&amp;color=61,88,159&amp;vtp=1&amp;bbb=1"/>
          <p:cNvSpPr/>
          <p:nvPr/>
        </p:nvSpPr>
        <p:spPr>
          <a:xfrm>
            <a:off x="694944" y="2697480"/>
            <a:ext cx="2587752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7.3.1</a:t>
            </a:r>
            <a:endParaRPr lang="en-US" altLang="zh-CN" sz="5400" dirty="0"/>
          </a:p>
        </p:txBody>
      </p:sp>
      <p:sp>
        <p:nvSpPr>
          <p:cNvPr id="4" name="C_3_BD#75d299403.fixed?vcp=1&amp;pid=3421104ac&amp;color=61,88,159&amp;vtp=1&amp;bbb=1"/>
          <p:cNvSpPr/>
          <p:nvPr/>
        </p:nvSpPr>
        <p:spPr>
          <a:xfrm>
            <a:off x="4032504" y="2340864"/>
            <a:ext cx="8046720" cy="1911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正弦函数的性质与图象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23_1#120a6982d?vaa=1&amp;vcp=1&amp;vop=1&amp;pid=244f711b7&amp;color=0,55,96&amp;vtp=1&amp;bt=1&amp;bbb=1"/>
              <p:cNvSpPr/>
              <p:nvPr/>
            </p:nvSpPr>
            <p:spPr>
              <a:xfrm>
                <a:off x="502920" y="1708010"/>
                <a:ext cx="10570464" cy="54686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的最大值为3，则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850" b="0" i="0" u="sng" kern="0" spc="-99900" dirty="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123_1#120a6982d?vaa=1&amp;vcp=1&amp;vop=1&amp;pid=244f711b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08010"/>
                <a:ext cx="10570464" cy="546862"/>
              </a:xfrm>
              <a:prstGeom prst="rect">
                <a:avLst/>
              </a:prstGeom>
              <a:blipFill>
                <a:blip r:embed="rId3"/>
                <a:stretch>
                  <a:fillRect l="-1384" b="-2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25_1#120a6982d.blank?vaa=1&amp;vcp=1&amp;vop=1&amp;pid=244f711b7&amp;color=0,55,96&amp;vpa=29&amp;vtp=1&amp;bbb=1&amp;rh=32.4"/>
              <p:cNvSpPr/>
              <p:nvPr/>
            </p:nvSpPr>
            <p:spPr>
              <a:xfrm>
                <a:off x="6434329" y="1812848"/>
                <a:ext cx="470980" cy="4114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25_1#120a6982d.blank?vaa=1&amp;vcp=1&amp;vop=1&amp;pid=244f711b7&amp;color=0,55,96&amp;vpa=29&amp;vtp=1&amp;bbb=1&amp;rh=32.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4329" y="1812848"/>
                <a:ext cx="470980" cy="411480"/>
              </a:xfrm>
              <a:prstGeom prst="rect">
                <a:avLst/>
              </a:prstGeom>
              <a:blipFill>
                <a:blip r:embed="rId4"/>
                <a:stretch>
                  <a:fillRect l="-9091" t="-1471" b="-161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24_1#120a6982d?vaa=1&amp;vcp=1&amp;vop=1&amp;pid=244f711b7&amp;color=0,55,96&amp;vtp=1&amp;bbb=1&amp;hb=1"/>
              <p:cNvSpPr/>
              <p:nvPr/>
            </p:nvSpPr>
            <p:spPr>
              <a:xfrm>
                <a:off x="502920" y="2264460"/>
                <a:ext cx="10570464" cy="31067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.由于二次函数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的图象开口向上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，故在区间的端点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取得最大值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时取得最大值，即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，此时二次函数图象的对称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轴为直线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，根据二次函数性质可知，当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时取得最大值，符合题意.若当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时取得最大值，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，此时二次函数图象的对称轴为直线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，根据二次函数性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质可知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时取得最大值，符合题意.故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24_1#120a6982d?vaa=1&amp;vcp=1&amp;vop=1&amp;pid=244f711b7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64460"/>
                <a:ext cx="10570464" cy="3106738"/>
              </a:xfrm>
              <a:prstGeom prst="rect">
                <a:avLst/>
              </a:prstGeom>
              <a:blipFill>
                <a:blip r:embed="rId5"/>
                <a:stretch>
                  <a:fillRect l="-1384" r="-2307" b="-27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27_1#ce8ab663f?vcp=1&amp;vop=1&amp;pid=244f711b7&amp;color=0,55,96&amp;vtp=1&amp;bt=1&amp;bbb=1"/>
              <p:cNvSpPr/>
              <p:nvPr/>
            </p:nvSpPr>
            <p:spPr>
              <a:xfrm>
                <a:off x="502920" y="1836978"/>
                <a:ext cx="10570464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13.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的最大值和最小值，及取到最大值和最小值时的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的取值集合.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127_1#ce8ab663f?vcp=1&amp;vop=1&amp;pid=244f711b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36978"/>
                <a:ext cx="10570464" cy="363284"/>
              </a:xfrm>
              <a:prstGeom prst="rect">
                <a:avLst/>
              </a:prstGeom>
              <a:blipFill>
                <a:blip r:embed="rId3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28_1#ce8ab663f?vcp=1&amp;vop=1&amp;pid=244f711b7&amp;color=0,55,96&amp;vtp=1&amp;bbb=1"/>
              <p:cNvSpPr/>
              <p:nvPr/>
            </p:nvSpPr>
            <p:spPr>
              <a:xfrm>
                <a:off x="502920" y="2209088"/>
                <a:ext cx="10570464" cy="29675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+1=−(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∵−1≤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的取值集合是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的取值集合是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128_1#ce8ab663f?vcp=1&amp;vop=1&amp;pid=244f711b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09088"/>
                <a:ext cx="10570464" cy="2967546"/>
              </a:xfrm>
              <a:prstGeom prst="rect">
                <a:avLst/>
              </a:prstGeom>
              <a:blipFill>
                <a:blip r:embed="rId4"/>
                <a:stretch>
                  <a:fillRect l="-1384" b="-28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9383d421?vcp=1&amp;pid=93c289b86&amp;color=0,55,96&amp;vtp=1&amp;bt=1&amp;bbb=1"/>
          <p:cNvSpPr/>
          <p:nvPr/>
        </p:nvSpPr>
        <p:spPr>
          <a:xfrm>
            <a:off x="502920" y="79200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新素养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新题型</a:t>
            </a:r>
            <a:endParaRPr lang="en-US" altLang="zh-CN" sz="2200" dirty="0"/>
          </a:p>
        </p:txBody>
      </p:sp>
      <p:sp>
        <p:nvSpPr>
          <p:cNvPr id="3" name="QC_6_BD.129_1#24a62d27c?vaa=1&amp;vcp=1&amp;vop=1&amp;pid=b9383d421&amp;color=0,55,96&amp;vtp=1&amp;bbb=1"/>
          <p:cNvSpPr/>
          <p:nvPr/>
        </p:nvSpPr>
        <p:spPr>
          <a:xfrm>
            <a:off x="502920" y="1286668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14.（多选）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下列选项中，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正确的有(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29_2#24a62d27c.choices?vaa=1&amp;vcp=1&amp;vop=1&amp;pid=b9383d421&amp;color=0,55,96&amp;vtp=1&amp;bbb=1"/>
              <p:cNvSpPr/>
              <p:nvPr/>
            </p:nvSpPr>
            <p:spPr>
              <a:xfrm>
                <a:off x="502920" y="1650647"/>
                <a:ext cx="10570464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都是第一象限角，且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的最小正周期是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是定义在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上的奇函数，且最小正周期是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129_2#24a62d27c.choices?vaa=1&amp;vcp=1&amp;vop=1&amp;pid=b9383d42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50647"/>
                <a:ext cx="10570464" cy="1676400"/>
              </a:xfrm>
              <a:prstGeom prst="rect">
                <a:avLst/>
              </a:prstGeom>
              <a:blipFill>
                <a:blip r:embed="rId3"/>
                <a:stretch>
                  <a:fillRect l="-1384" b="-4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131_1#24a62d27c?vaa=1&amp;vcp=1&amp;vop=1&amp;pid=b9383d421&amp;color=0,55,96&amp;vtp=1&amp;bt=1&amp;bbb=1&amp;hb=1"/>
              <p:cNvSpPr/>
              <p:nvPr/>
            </p:nvSpPr>
            <p:spPr>
              <a:xfrm>
                <a:off x="502920" y="1201788"/>
                <a:ext cx="10570464" cy="4202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A选项，取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选项，因为函数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的图象是由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轴翻折后与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组成的图象，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该函数不是周期函数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是定义在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上的奇函数，且最小正周期是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，故C正确；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∈[−1,1]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时，此函数有最小值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，故D正确.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AS.131_1#24a62d27c?vaa=1&amp;vcp=1&amp;vop=1&amp;pid=b9383d421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01788"/>
                <a:ext cx="10570464" cy="4202240"/>
              </a:xfrm>
              <a:prstGeom prst="rect">
                <a:avLst/>
              </a:prstGeom>
              <a:blipFill>
                <a:blip r:embed="rId3"/>
                <a:stretch>
                  <a:fillRect l="-1384" r="-173" b="-34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32_1#24a62d27c?vaa=1&amp;vcp=1&amp;vop=1&amp;pid=b9383d421&amp;color=0,55,96&amp;vtp=1&amp;bbb=1"/>
          <p:cNvSpPr/>
          <p:nvPr/>
        </p:nvSpPr>
        <p:spPr>
          <a:xfrm>
            <a:off x="502920" y="5375008"/>
            <a:ext cx="10570464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CD</a:t>
            </a:r>
            <a:endParaRPr lang="en-US" altLang="zh-CN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33_1#d4a74f328?vaa=1&amp;vcp=1&amp;vop=1&amp;pid=b9383d421&amp;color=0,55,96&amp;vtp=1&amp;bt=1&amp;bbb=1"/>
              <p:cNvSpPr/>
              <p:nvPr/>
            </p:nvSpPr>
            <p:spPr>
              <a:xfrm>
                <a:off x="502920" y="2960325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15.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写出一个定义域为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,值域为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的函数为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133_1#d4a74f328?vaa=1&amp;vcp=1&amp;vop=1&amp;pid=b9383d421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60325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35_1#d4a74f328.blank?vaa=1&amp;vcp=1&amp;vop=1&amp;pid=b9383d421&amp;color=0,55,96&amp;vpa=31&amp;vtp=1&amp;bbb=1&amp;rh=24"/>
              <p:cNvSpPr/>
              <p:nvPr/>
            </p:nvSpPr>
            <p:spPr>
              <a:xfrm>
                <a:off x="4849495" y="2965913"/>
                <a:ext cx="3121724" cy="3037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（答案不唯一）</a:t>
                </a:r>
                <a:endParaRPr lang="en-US" altLang="zh-CN" sz="100" dirty="0">
                  <a:solidFill>
                    <a:srgbClr val="6161F4"/>
                  </a:solidFill>
                </a:endParaRPr>
              </a:p>
            </p:txBody>
          </p:sp>
        </mc:Choice>
        <mc:Fallback xmlns="">
          <p:sp>
            <p:nvSpPr>
              <p:cNvPr id="3" name="QB_6_AN.135_1#d4a74f328.blank?vaa=1&amp;vcp=1&amp;vop=1&amp;pid=b9383d421&amp;color=0,55,96&amp;vpa=31&amp;vtp=1&amp;bbb=1&amp;rh=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9495" y="2965913"/>
                <a:ext cx="3121724" cy="303784"/>
              </a:xfrm>
              <a:prstGeom prst="rect">
                <a:avLst/>
              </a:prstGeom>
              <a:blipFill>
                <a:blip r:embed="rId4"/>
                <a:stretch>
                  <a:fillRect l="-195" t="-28571" r="-2148" b="-510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34_1#d4a74f328?vaa=1&amp;vcp=1&amp;vop=1&amp;pid=b9383d421&amp;color=0,55,96&amp;vtp=1&amp;bbb=1&amp;hb=1"/>
              <p:cNvSpPr/>
              <p:nvPr/>
            </p:nvSpPr>
            <p:spPr>
              <a:xfrm>
                <a:off x="502920" y="3330910"/>
                <a:ext cx="10570464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，则易知其定义域为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，而由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−1≤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0≤|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|≤1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的值域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[0,1]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满足题意（答案不唯一）.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34_1#d4a74f328?vaa=1&amp;vcp=1&amp;vop=1&amp;pid=b9383d42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30910"/>
                <a:ext cx="10570464" cy="773240"/>
              </a:xfrm>
              <a:prstGeom prst="rect">
                <a:avLst/>
              </a:prstGeom>
              <a:blipFill>
                <a:blip r:embed="rId5"/>
                <a:stretch>
                  <a:fillRect l="-1384" r="-51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7b96b0b96?lid=31839804e&amp;cid=31839804e&amp;vtp=1&amp;bt=1&amp;bbb=1">
            <a:hlinkClick r:id="rId3" action="ppaction://hlinksldjump"/>
          </p:cNvPr>
          <p:cNvSpPr/>
          <p:nvPr/>
        </p:nvSpPr>
        <p:spPr>
          <a:xfrm>
            <a:off x="6803136" y="1947672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知识点1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正弦函数的性质</a:t>
            </a:r>
            <a:endParaRPr lang="en-US" altLang="zh-CN" sz="2000" dirty="0"/>
          </a:p>
        </p:txBody>
      </p:sp>
      <p:sp>
        <p:nvSpPr>
          <p:cNvPr id="3" name="C_1#目录1:7b96b0b96?lid=bbeb45b2a&amp;cid=bbeb45b2a&amp;vtp=1&amp;bbb=1">
            <a:hlinkClick r:id="rId3" action="ppaction://hlinksldjump"/>
          </p:cNvPr>
          <p:cNvSpPr/>
          <p:nvPr/>
        </p:nvSpPr>
        <p:spPr>
          <a:xfrm>
            <a:off x="6803136" y="2265426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知识点2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正弦函数的图象</a:t>
            </a:r>
            <a:endParaRPr lang="en-US" altLang="zh-CN" sz="2000" dirty="0"/>
          </a:p>
        </p:txBody>
      </p:sp>
      <p:sp>
        <p:nvSpPr>
          <p:cNvPr id="4" name="C_1#目录1:7b96b0b96?lid=fed464c0c&amp;cid=fed464c0c&amp;vtp=1&amp;bbb=1">
            <a:hlinkClick r:id="rId4" action="ppaction://hlinksldjump"/>
          </p:cNvPr>
          <p:cNvSpPr/>
          <p:nvPr/>
        </p:nvSpPr>
        <p:spPr>
          <a:xfrm>
            <a:off x="6803136" y="3838194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题型1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求与正弦函数有关的定义域</a:t>
            </a:r>
            <a:endParaRPr lang="en-US" altLang="zh-CN" sz="2000" dirty="0"/>
          </a:p>
        </p:txBody>
      </p:sp>
      <p:sp>
        <p:nvSpPr>
          <p:cNvPr id="5" name="C_1#目录1:7b96b0b96?lid=1d3cf5327&amp;cid=1d3cf5327&amp;vtp=1&amp;bbb=1">
            <a:hlinkClick r:id="rId5" action="ppaction://hlinksldjump"/>
          </p:cNvPr>
          <p:cNvSpPr/>
          <p:nvPr/>
        </p:nvSpPr>
        <p:spPr>
          <a:xfrm>
            <a:off x="6803136" y="4165092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题型2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利用正弦函数的性质求值域（或最值）</a:t>
            </a:r>
            <a:endParaRPr lang="en-US" altLang="zh-CN" sz="2000" dirty="0"/>
          </a:p>
        </p:txBody>
      </p:sp>
      <p:sp>
        <p:nvSpPr>
          <p:cNvPr id="6" name="C_1#目录1:7b96b0b96?lid=a7362f598&amp;cid=a7362f598&amp;vtp=1&amp;bbb=1">
            <a:hlinkClick r:id="rId6" action="ppaction://hlinksldjump"/>
          </p:cNvPr>
          <p:cNvSpPr/>
          <p:nvPr/>
        </p:nvSpPr>
        <p:spPr>
          <a:xfrm>
            <a:off x="6803136" y="4482846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题型3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正弦函数性质的应用</a:t>
            </a:r>
            <a:endParaRPr lang="en-US" altLang="zh-CN" sz="2000" dirty="0"/>
          </a:p>
        </p:txBody>
      </p:sp>
      <p:sp>
        <p:nvSpPr>
          <p:cNvPr id="7" name="C_1#目录1:7b96b0b96?lid=aeecf48b0&amp;cid=aeecf48b0&amp;vtp=1&amp;bbb=1">
            <a:hlinkClick r:id="rId7" action="ppaction://hlinksldjump"/>
          </p:cNvPr>
          <p:cNvSpPr/>
          <p:nvPr/>
        </p:nvSpPr>
        <p:spPr>
          <a:xfrm>
            <a:off x="6803136" y="4809744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题型4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求参数取值范围问题</a:t>
            </a:r>
            <a:endParaRPr lang="en-US" altLang="zh-CN" sz="20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7b96b0b96?vcp=1&amp;pid=75d299403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5528"/>
            <a:ext cx="566928" cy="694944"/>
          </a:xfrm>
          <a:prstGeom prst="rect">
            <a:avLst/>
          </a:prstGeom>
        </p:spPr>
      </p:pic>
      <p:sp>
        <p:nvSpPr>
          <p:cNvPr id="3" name="C_4_BD#7b96b0b96?vcp=1&amp;pid=75d299403&amp;color=61,88,159&amp;vtp=1&amp;bbb=1"/>
          <p:cNvSpPr/>
          <p:nvPr/>
        </p:nvSpPr>
        <p:spPr>
          <a:xfrm>
            <a:off x="1216152" y="9144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31839804e?vcp=1&amp;pid=7b96b0b96&amp;color=97,97,244&amp;vtp=1&amp;bbb=1"/>
          <p:cNvSpPr/>
          <p:nvPr/>
        </p:nvSpPr>
        <p:spPr>
          <a:xfrm>
            <a:off x="502920" y="14904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正弦函数的性质</a:t>
            </a:r>
            <a:endParaRPr lang="en-US" altLang="zh-CN" sz="2000" dirty="0"/>
          </a:p>
        </p:txBody>
      </p:sp>
      <p:sp>
        <p:nvSpPr>
          <p:cNvPr id="5" name="C_5_BD#bbeb45b2a?vcp=1&amp;pid=7b96b0b96&amp;color=97,97,244&amp;vtp=1&amp;bbb=1"/>
          <p:cNvSpPr/>
          <p:nvPr/>
        </p:nvSpPr>
        <p:spPr>
          <a:xfrm>
            <a:off x="502920" y="19476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正弦函数的图象</a:t>
            </a:r>
            <a:endParaRPr lang="en-US" altLang="zh-CN" sz="20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d91852848?vcp=1&amp;pid=75d299403&amp;color=0,55,96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512064" cy="548640"/>
          </a:xfrm>
          <a:prstGeom prst="rect">
            <a:avLst/>
          </a:prstGeom>
        </p:spPr>
      </p:pic>
      <p:sp>
        <p:nvSpPr>
          <p:cNvPr id="3" name="C_4_BD#d91852848?vcp=1&amp;pid=75d299403&amp;color=61,88,159&amp;mp=1&amp;vtp=1&amp;bbb=1"/>
          <p:cNvSpPr/>
          <p:nvPr/>
        </p:nvSpPr>
        <p:spPr>
          <a:xfrm>
            <a:off x="1188720" y="81028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fed464c0c?vcp=1&amp;pid=d91852848&amp;color=97,97,244&amp;vtp=1&amp;bbb=1"/>
          <p:cNvSpPr/>
          <p:nvPr/>
        </p:nvSpPr>
        <p:spPr>
          <a:xfrm>
            <a:off x="502920" y="13426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题型1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求与正弦函数有关的定义域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BD.1_1#321b60fa8?vaa=1&amp;vcp=1&amp;vop=1&amp;pid=fed464c0c&amp;color=0,55,96&amp;vtp=1&amp;bbb=1"/>
              <p:cNvSpPr/>
              <p:nvPr/>
            </p:nvSpPr>
            <p:spPr>
              <a:xfrm>
                <a:off x="502920" y="1730022"/>
                <a:ext cx="10570464" cy="4615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B_6_BD.1_1#321b60fa8?vaa=1&amp;vcp=1&amp;vop=1&amp;pid=fed464c0c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30022"/>
                <a:ext cx="10570464" cy="461518"/>
              </a:xfrm>
              <a:prstGeom prst="rect">
                <a:avLst/>
              </a:prstGeom>
              <a:blipFill>
                <a:blip r:embed="rId4"/>
                <a:stretch>
                  <a:fillRect b="-171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_AN.3_1#321b60fa8.blank?vaa=1&amp;vcp=1&amp;vop=1&amp;pid=fed464c0c&amp;color=0,55,96&amp;vpa=1&amp;vtp=1&amp;bbb=1&amp;rh=34.06504"/>
              <p:cNvSpPr/>
              <p:nvPr/>
            </p:nvSpPr>
            <p:spPr>
              <a:xfrm>
                <a:off x="5146294" y="1662711"/>
                <a:ext cx="3113342" cy="43262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2000" b="1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6" name="QB_6_AN.3_1#321b60fa8.blank?vaa=1&amp;vcp=1&amp;vop=1&amp;pid=fed464c0c&amp;color=0,55,96&amp;vpa=1&amp;vtp=1&amp;bbb=1&amp;rh=34.06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6294" y="1662711"/>
                <a:ext cx="3113342" cy="432626"/>
              </a:xfrm>
              <a:prstGeom prst="rect">
                <a:avLst/>
              </a:prstGeom>
              <a:blipFill>
                <a:blip r:embed="rId5"/>
                <a:stretch>
                  <a:fillRect l="-1761" r="-1761" b="-169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6_AS.2_1#321b60fa8?vaa=1&amp;vcp=1&amp;vop=1&amp;pid=fed464c0c&amp;color=0,55,96&amp;vtp=1&amp;bbb=1&amp;hb=1"/>
              <p:cNvSpPr/>
              <p:nvPr/>
            </p:nvSpPr>
            <p:spPr>
              <a:xfrm>
                <a:off x="502920" y="2192365"/>
                <a:ext cx="10570464" cy="9704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由已知可得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，由正弦函数的性质知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B_6_AS.2_1#321b60fa8?vaa=1&amp;vcp=1&amp;vop=1&amp;pid=fed464c0c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92365"/>
                <a:ext cx="10570464" cy="970471"/>
              </a:xfrm>
              <a:prstGeom prst="rect">
                <a:avLst/>
              </a:prstGeom>
              <a:blipFill>
                <a:blip r:embed="rId6"/>
                <a:stretch>
                  <a:fillRect l="-1384" r="-1442" b="-81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_6_BD#177b1fc73?vcp=1&amp;pid=fed464c0c&amp;color=0,55,96&amp;vtp=1&amp;bbb=1&amp;hb=1"/>
          <p:cNvSpPr/>
          <p:nvPr/>
        </p:nvSpPr>
        <p:spPr>
          <a:xfrm>
            <a:off x="502920" y="3163534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】求解函数的定义域的问题，往往需要解有关三角函数的不等式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，根据函数的解析式列出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满足的条件是解答的关键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，常见的是在含有根号的函数或者指数函数、对数函数中找出其限制条件.</a:t>
            </a:r>
            <a:endParaRPr lang="en-US" altLang="zh-CN" dirty="0">
              <a:solidFill>
                <a:srgbClr val="0037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5_1#bce49ab0d?vaa=1&amp;vcp=1&amp;vop=1&amp;pid=fed464c0c&amp;color=0,55,96&amp;vtp=1&amp;bt=1&amp;bbb=1"/>
              <p:cNvSpPr/>
              <p:nvPr/>
            </p:nvSpPr>
            <p:spPr>
              <a:xfrm>
                <a:off x="502920" y="2229122"/>
                <a:ext cx="10570464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的定义域是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5_1#bce49ab0d?vaa=1&amp;vcp=1&amp;vop=1&amp;pid=fed464c0c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29122"/>
                <a:ext cx="10570464" cy="401447"/>
              </a:xfrm>
              <a:prstGeom prst="rect">
                <a:avLst/>
              </a:prstGeom>
              <a:blipFill>
                <a:blip r:embed="rId3"/>
                <a:stretch>
                  <a:fillRect l="-1384" b="-3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7_1#bce49ab0d.blank?vaa=1&amp;vcp=1&amp;vop=1&amp;pid=fed464c0c&amp;color=0,55,96&amp;vpa=2&amp;vtp=1&amp;bbb=1"/>
              <p:cNvSpPr/>
              <p:nvPr/>
            </p:nvSpPr>
            <p:spPr>
              <a:xfrm>
                <a:off x="4985702" y="2273444"/>
                <a:ext cx="1739075" cy="29495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,0]∪[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,5]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7_1#bce49ab0d.blank?vaa=1&amp;vcp=1&amp;vop=1&amp;pid=fed464c0c&amp;color=0,55,96&amp;vpa=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5702" y="2273444"/>
                <a:ext cx="1739075" cy="294958"/>
              </a:xfrm>
              <a:prstGeom prst="rect">
                <a:avLst/>
              </a:prstGeom>
              <a:blipFill>
                <a:blip r:embed="rId4"/>
                <a:stretch>
                  <a:fillRect l="-3509" t="-2083" r="-3158" b="-41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6_1#bce49ab0d?vaa=1&amp;vcp=1&amp;vop=1&amp;pid=fed464c0c&amp;color=0,55,96&amp;vtp=1&amp;bbb=1"/>
              <p:cNvSpPr/>
              <p:nvPr/>
            </p:nvSpPr>
            <p:spPr>
              <a:xfrm>
                <a:off x="502920" y="2635585"/>
                <a:ext cx="10570464" cy="21667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要使函数有意义，需满足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25−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+5)(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−5)≤0,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∈</m:t>
                            </m:r>
                            <m:r>
                              <a:rPr lang="en-US" altLang="zh-CN" sz="1800" b="1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𝐙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−5≤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≤5.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,0]∪[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,5]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6_1#bce49ab0d?vaa=1&amp;vcp=1&amp;vop=1&amp;pid=fed464c0c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35585"/>
                <a:ext cx="10570464" cy="2166747"/>
              </a:xfrm>
              <a:prstGeom prst="rect">
                <a:avLst/>
              </a:prstGeom>
              <a:blipFill>
                <a:blip r:embed="rId5"/>
                <a:stretch>
                  <a:fillRect l="-1384" b="-64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9_1#4e5072c1a?vcp=1&amp;vop=1&amp;pid=fed464c0c&amp;color=0,55,96&amp;vtp=1&amp;bt=1&amp;bbb=1"/>
              <p:cNvSpPr/>
              <p:nvPr/>
            </p:nvSpPr>
            <p:spPr>
              <a:xfrm>
                <a:off x="502920" y="2169274"/>
                <a:ext cx="10570464" cy="622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log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9_1#4e5072c1a?vcp=1&amp;vop=1&amp;pid=fed464c0c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69274"/>
                <a:ext cx="10570464" cy="622300"/>
              </a:xfrm>
              <a:prstGeom prst="rect">
                <a:avLst/>
              </a:prstGeom>
              <a:blipFill>
                <a:blip r:embed="rId3"/>
                <a:stretch>
                  <a:fillRect l="-1384" b="-29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0_1#4e5072c1a?vcp=1&amp;vop=1&amp;pid=fed464c0c&amp;color=0,55,96&amp;vtp=1&amp;bbb=1&amp;hb=1"/>
              <p:cNvSpPr/>
              <p:nvPr/>
            </p:nvSpPr>
            <p:spPr>
              <a:xfrm>
                <a:off x="502920" y="2783446"/>
                <a:ext cx="10570464" cy="21018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为使函数有意义，需满足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−1≥0,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]∪[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．所以所求函数的定义域为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]∪[2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10_1#4e5072c1a?vcp=1&amp;vop=1&amp;pid=fed464c0c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83446"/>
                <a:ext cx="10570464" cy="2101850"/>
              </a:xfrm>
              <a:prstGeom prst="rect">
                <a:avLst/>
              </a:prstGeom>
              <a:blipFill>
                <a:blip r:embed="rId4"/>
                <a:stretch>
                  <a:fillRect l="-1384" b="-40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4263</Words>
  <Application>Microsoft Office PowerPoint</Application>
  <PresentationFormat>宽屏</PresentationFormat>
  <Paragraphs>322</Paragraphs>
  <Slides>44</Slides>
  <Notes>43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2" baseType="lpstr">
      <vt:lpstr>Arial (正文)</vt:lpstr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2025-09-29T09:24:36Z</dcterms:created>
  <dcterms:modified xsi:type="dcterms:W3CDTF">2025-09-29T10:55:09Z</dcterms:modified>
  <cp:category/>
  <cp:contentStatus/>
</cp:coreProperties>
</file>